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webextensions/webextension2.xml" ContentType="application/vnd.ms-office.webextension+xml"/>
  <Override PartName="/ppt/webextensions/webextension3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1" r:id="rId1"/>
  </p:sldMasterIdLst>
  <p:sldIdLst>
    <p:sldId id="256" r:id="rId2"/>
    <p:sldId id="278" r:id="rId3"/>
    <p:sldId id="293" r:id="rId4"/>
    <p:sldId id="257" r:id="rId5"/>
    <p:sldId id="258" r:id="rId6"/>
    <p:sldId id="259" r:id="rId7"/>
    <p:sldId id="260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9" r:id="rId25"/>
    <p:sldId id="288" r:id="rId26"/>
    <p:sldId id="280" r:id="rId27"/>
    <p:sldId id="281" r:id="rId28"/>
    <p:sldId id="282" r:id="rId29"/>
    <p:sldId id="283" r:id="rId30"/>
    <p:sldId id="287" r:id="rId31"/>
    <p:sldId id="286" r:id="rId32"/>
    <p:sldId id="284" r:id="rId33"/>
    <p:sldId id="285" r:id="rId34"/>
    <p:sldId id="291" r:id="rId35"/>
    <p:sldId id="289" r:id="rId36"/>
    <p:sldId id="290" r:id="rId3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tion récapitulative" id="{390AE7B6-BD06-4654-910A-86A8E2502B85}">
          <p14:sldIdLst/>
        </p14:section>
        <p14:section name="Présentations" id="{4965F4FD-7760-4DCF-B342-A9B62B8756FF}">
          <p14:sldIdLst>
            <p14:sldId id="256"/>
            <p14:sldId id="278"/>
            <p14:sldId id="293"/>
            <p14:sldId id="257"/>
            <p14:sldId id="258"/>
            <p14:sldId id="259"/>
            <p14:sldId id="260"/>
            <p14:sldId id="262"/>
          </p14:sldIdLst>
        </p14:section>
        <p14:section name="Internet des Objets" id="{D240FD1A-E6CD-41E9-A5E1-21B5776F8909}">
          <p14:sldIdLst>
            <p14:sldId id="263"/>
            <p14:sldId id="264"/>
            <p14:sldId id="265"/>
            <p14:sldId id="266"/>
            <p14:sldId id="267"/>
          </p14:sldIdLst>
        </p14:section>
        <p14:section name="Programmation" id="{9FA8D4D5-D88F-48ED-B254-A07B02C01287}">
          <p14:sldIdLst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</p14:sldIdLst>
        </p14:section>
        <p14:section name="Kits et exercices pratiques" id="{63544750-BFF2-4343-9026-38EA39E27307}">
          <p14:sldIdLst>
            <p14:sldId id="276"/>
          </p14:sldIdLst>
        </p14:section>
        <p14:section name="Passons à la pratique" id="{AE9C4020-BF9F-4484-9EE9-038919B8BF90}">
          <p14:sldIdLst>
            <p14:sldId id="277"/>
          </p14:sldIdLst>
        </p14:section>
        <p14:section name="Communication sans fil" id="{AD6B3946-F547-40E7-BF45-C610D1DF8A53}">
          <p14:sldIdLst>
            <p14:sldId id="279"/>
            <p14:sldId id="288"/>
            <p14:sldId id="280"/>
            <p14:sldId id="281"/>
            <p14:sldId id="282"/>
            <p14:sldId id="283"/>
            <p14:sldId id="287"/>
          </p14:sldIdLst>
        </p14:section>
        <p14:section name="Outils IoT" id="{6067ED4C-D661-4D92-8DD8-D570A511DB5D}">
          <p14:sldIdLst>
            <p14:sldId id="286"/>
            <p14:sldId id="284"/>
            <p14:sldId id="285"/>
          </p14:sldIdLst>
        </p14:section>
        <p14:section name="Conclusion" id="{D6B05555-E1A5-4056-994E-78E5E6DE96DD}">
          <p14:sldIdLst>
            <p14:sldId id="291"/>
            <p14:sldId id="289"/>
            <p14:sldId id="29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7" autoAdjust="0"/>
    <p:restoredTop sz="94660"/>
  </p:normalViewPr>
  <p:slideViewPr>
    <p:cSldViewPr snapToGrid="0" showGuides="1">
      <p:cViewPr varScale="1">
        <p:scale>
          <a:sx n="111" d="100"/>
          <a:sy n="111" d="100"/>
        </p:scale>
        <p:origin x="513" y="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EF1E079-762E-4204-AC7B-52966FA22D5A}" type="doc">
      <dgm:prSet loTypeId="urn:microsoft.com/office/officeart/2005/8/layout/cycle8" loCatId="cycle" qsTypeId="urn:microsoft.com/office/officeart/2005/8/quickstyle/simple2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37C30294-7D90-4D9B-849E-1EBFC7D5A791}">
      <dgm:prSet custT="1"/>
      <dgm:spPr/>
      <dgm:t>
        <a:bodyPr/>
        <a:lstStyle/>
        <a:p>
          <a:r>
            <a:rPr lang="fr-BE" sz="1400" dirty="0"/>
            <a:t>Enseignement</a:t>
          </a:r>
          <a:endParaRPr lang="en-US" sz="1200" dirty="0"/>
        </a:p>
      </dgm:t>
    </dgm:pt>
    <dgm:pt modelId="{590898E3-A27A-4C3D-AC7A-6DDECF71202A}" type="parTrans" cxnId="{A33294B8-3E2D-48A1-BB50-363165CDBEA2}">
      <dgm:prSet/>
      <dgm:spPr/>
      <dgm:t>
        <a:bodyPr/>
        <a:lstStyle/>
        <a:p>
          <a:endParaRPr lang="en-US" sz="3200"/>
        </a:p>
      </dgm:t>
    </dgm:pt>
    <dgm:pt modelId="{2D5FF56C-82A7-4E1D-89A9-7C1BE62F3331}" type="sibTrans" cxnId="{A33294B8-3E2D-48A1-BB50-363165CDBEA2}">
      <dgm:prSet custT="1"/>
      <dgm:spPr/>
      <dgm:t>
        <a:bodyPr/>
        <a:lstStyle/>
        <a:p>
          <a:endParaRPr lang="en-US" sz="1050"/>
        </a:p>
      </dgm:t>
    </dgm:pt>
    <dgm:pt modelId="{4EB811F9-8A87-422F-A0C4-E03DEFD050A1}">
      <dgm:prSet custT="1"/>
      <dgm:spPr/>
      <dgm:t>
        <a:bodyPr/>
        <a:lstStyle/>
        <a:p>
          <a:r>
            <a:rPr lang="fr-BE" sz="1200"/>
            <a:t>Programmation</a:t>
          </a:r>
          <a:endParaRPr lang="en-US" sz="1200"/>
        </a:p>
      </dgm:t>
    </dgm:pt>
    <dgm:pt modelId="{5A65827B-338D-4649-AB58-3DCA882E1908}" type="parTrans" cxnId="{38C301BF-CCA1-4ECC-B72D-6A88BA57D600}">
      <dgm:prSet/>
      <dgm:spPr/>
      <dgm:t>
        <a:bodyPr/>
        <a:lstStyle/>
        <a:p>
          <a:endParaRPr lang="en-US" sz="3200"/>
        </a:p>
      </dgm:t>
    </dgm:pt>
    <dgm:pt modelId="{E8A4161D-4AF7-47B6-A94C-1893AADA50A0}" type="sibTrans" cxnId="{38C301BF-CCA1-4ECC-B72D-6A88BA57D600}">
      <dgm:prSet custT="1"/>
      <dgm:spPr/>
      <dgm:t>
        <a:bodyPr/>
        <a:lstStyle/>
        <a:p>
          <a:endParaRPr lang="en-US" sz="1050"/>
        </a:p>
      </dgm:t>
    </dgm:pt>
    <dgm:pt modelId="{8E15D1AE-650E-45A8-8570-EC7B5EB492EE}">
      <dgm:prSet custT="1"/>
      <dgm:spPr/>
      <dgm:t>
        <a:bodyPr/>
        <a:lstStyle/>
        <a:p>
          <a:r>
            <a:rPr lang="fr-BE" sz="1600"/>
            <a:t>Électronique</a:t>
          </a:r>
          <a:endParaRPr lang="en-US" sz="1600"/>
        </a:p>
      </dgm:t>
    </dgm:pt>
    <dgm:pt modelId="{07D718A3-7775-449A-A677-CF80AF79CFA4}" type="parTrans" cxnId="{0F9996EC-F554-4D2D-BAF0-9623F38D6781}">
      <dgm:prSet/>
      <dgm:spPr/>
      <dgm:t>
        <a:bodyPr/>
        <a:lstStyle/>
        <a:p>
          <a:endParaRPr lang="en-US" sz="3200"/>
        </a:p>
      </dgm:t>
    </dgm:pt>
    <dgm:pt modelId="{454AAEEF-65CF-4D2B-9EB5-513DB036ACEE}" type="sibTrans" cxnId="{0F9996EC-F554-4D2D-BAF0-9623F38D6781}">
      <dgm:prSet custT="1"/>
      <dgm:spPr/>
      <dgm:t>
        <a:bodyPr/>
        <a:lstStyle/>
        <a:p>
          <a:endParaRPr lang="en-US" sz="1050"/>
        </a:p>
      </dgm:t>
    </dgm:pt>
    <dgm:pt modelId="{0FBD7F7D-A61A-43B9-B74F-4FF654E2E327}">
      <dgm:prSet custT="1"/>
      <dgm:spPr/>
      <dgm:t>
        <a:bodyPr/>
        <a:lstStyle/>
        <a:p>
          <a:r>
            <a:rPr lang="fr-BE" sz="1800" dirty="0"/>
            <a:t>Conception mécanique</a:t>
          </a:r>
          <a:endParaRPr lang="en-US" sz="1800" dirty="0"/>
        </a:p>
      </dgm:t>
    </dgm:pt>
    <dgm:pt modelId="{DE77FDCB-9571-4AE7-96A5-DB6AE5FE49F3}" type="parTrans" cxnId="{D43F61A2-4F9A-4542-A4E4-054F9B213882}">
      <dgm:prSet/>
      <dgm:spPr/>
      <dgm:t>
        <a:bodyPr/>
        <a:lstStyle/>
        <a:p>
          <a:endParaRPr lang="en-US" sz="3200"/>
        </a:p>
      </dgm:t>
    </dgm:pt>
    <dgm:pt modelId="{D0CEE16A-D16C-4A91-AFBF-96A8AB99AA0B}" type="sibTrans" cxnId="{D43F61A2-4F9A-4542-A4E4-054F9B213882}">
      <dgm:prSet custT="1"/>
      <dgm:spPr/>
      <dgm:t>
        <a:bodyPr/>
        <a:lstStyle/>
        <a:p>
          <a:endParaRPr lang="en-US" sz="1050"/>
        </a:p>
      </dgm:t>
    </dgm:pt>
    <dgm:pt modelId="{8B29E9CF-1497-4F72-8E63-052AD524A5F8}" type="pres">
      <dgm:prSet presAssocID="{7EF1E079-762E-4204-AC7B-52966FA22D5A}" presName="compositeShape" presStyleCnt="0">
        <dgm:presLayoutVars>
          <dgm:chMax val="7"/>
          <dgm:dir/>
          <dgm:resizeHandles val="exact"/>
        </dgm:presLayoutVars>
      </dgm:prSet>
      <dgm:spPr/>
    </dgm:pt>
    <dgm:pt modelId="{880F2ED0-2A7B-4AB3-BE86-41943D920F1A}" type="pres">
      <dgm:prSet presAssocID="{7EF1E079-762E-4204-AC7B-52966FA22D5A}" presName="wedge1" presStyleLbl="node1" presStyleIdx="0" presStyleCnt="4"/>
      <dgm:spPr/>
    </dgm:pt>
    <dgm:pt modelId="{A25E5C3F-B18A-4A63-9276-000551EAC0AC}" type="pres">
      <dgm:prSet presAssocID="{7EF1E079-762E-4204-AC7B-52966FA22D5A}" presName="dummy1a" presStyleCnt="0"/>
      <dgm:spPr/>
    </dgm:pt>
    <dgm:pt modelId="{DF4402FA-F7BD-4629-B185-DAD359CF27DE}" type="pres">
      <dgm:prSet presAssocID="{7EF1E079-762E-4204-AC7B-52966FA22D5A}" presName="dummy1b" presStyleCnt="0"/>
      <dgm:spPr/>
    </dgm:pt>
    <dgm:pt modelId="{2F8520FA-3974-4016-8B69-7AA67D783973}" type="pres">
      <dgm:prSet presAssocID="{7EF1E079-762E-4204-AC7B-52966FA22D5A}" presName="wedge1Tx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130BFD4B-F1FB-481C-8589-4AC924183598}" type="pres">
      <dgm:prSet presAssocID="{7EF1E079-762E-4204-AC7B-52966FA22D5A}" presName="wedge2" presStyleLbl="node1" presStyleIdx="1" presStyleCnt="4"/>
      <dgm:spPr/>
    </dgm:pt>
    <dgm:pt modelId="{BCCB55D1-AEE5-436B-9D0F-462944A34E44}" type="pres">
      <dgm:prSet presAssocID="{7EF1E079-762E-4204-AC7B-52966FA22D5A}" presName="dummy2a" presStyleCnt="0"/>
      <dgm:spPr/>
    </dgm:pt>
    <dgm:pt modelId="{D2F216DF-972D-4EB2-BB87-C117653A31AE}" type="pres">
      <dgm:prSet presAssocID="{7EF1E079-762E-4204-AC7B-52966FA22D5A}" presName="dummy2b" presStyleCnt="0"/>
      <dgm:spPr/>
    </dgm:pt>
    <dgm:pt modelId="{E0BAF299-DE73-417A-81E1-5C168FC4DFC6}" type="pres">
      <dgm:prSet presAssocID="{7EF1E079-762E-4204-AC7B-52966FA22D5A}" presName="wedge2Tx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FAAEB468-3988-41A6-B6B2-9D8DF447FADE}" type="pres">
      <dgm:prSet presAssocID="{7EF1E079-762E-4204-AC7B-52966FA22D5A}" presName="wedge3" presStyleLbl="node1" presStyleIdx="2" presStyleCnt="4"/>
      <dgm:spPr/>
    </dgm:pt>
    <dgm:pt modelId="{1CDFF4F4-E0E3-4CD0-A7E0-72ECE7B6F65B}" type="pres">
      <dgm:prSet presAssocID="{7EF1E079-762E-4204-AC7B-52966FA22D5A}" presName="dummy3a" presStyleCnt="0"/>
      <dgm:spPr/>
    </dgm:pt>
    <dgm:pt modelId="{F7D3EB19-A0A4-4163-984F-EE35669624AD}" type="pres">
      <dgm:prSet presAssocID="{7EF1E079-762E-4204-AC7B-52966FA22D5A}" presName="dummy3b" presStyleCnt="0"/>
      <dgm:spPr/>
    </dgm:pt>
    <dgm:pt modelId="{4CE29E20-BC5B-4D58-83DE-92870894FAE2}" type="pres">
      <dgm:prSet presAssocID="{7EF1E079-762E-4204-AC7B-52966FA22D5A}" presName="wedge3Tx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A7DAC22A-4404-4DF2-AF1A-7D0066E35B9A}" type="pres">
      <dgm:prSet presAssocID="{7EF1E079-762E-4204-AC7B-52966FA22D5A}" presName="wedge4" presStyleLbl="node1" presStyleIdx="3" presStyleCnt="4"/>
      <dgm:spPr/>
    </dgm:pt>
    <dgm:pt modelId="{BEC5AC3C-9D40-4EC0-A934-E6CD6E60D66E}" type="pres">
      <dgm:prSet presAssocID="{7EF1E079-762E-4204-AC7B-52966FA22D5A}" presName="dummy4a" presStyleCnt="0"/>
      <dgm:spPr/>
    </dgm:pt>
    <dgm:pt modelId="{62B0CF1E-589A-4415-BAC7-0BA67D1D8712}" type="pres">
      <dgm:prSet presAssocID="{7EF1E079-762E-4204-AC7B-52966FA22D5A}" presName="dummy4b" presStyleCnt="0"/>
      <dgm:spPr/>
    </dgm:pt>
    <dgm:pt modelId="{AE1957D4-3F18-4C69-872A-F2755EBCE8B5}" type="pres">
      <dgm:prSet presAssocID="{7EF1E079-762E-4204-AC7B-52966FA22D5A}" presName="wedge4Tx" presStyleLbl="node1" presStyleIdx="3" presStyleCnt="4">
        <dgm:presLayoutVars>
          <dgm:chMax val="0"/>
          <dgm:chPref val="0"/>
          <dgm:bulletEnabled val="1"/>
        </dgm:presLayoutVars>
      </dgm:prSet>
      <dgm:spPr/>
    </dgm:pt>
    <dgm:pt modelId="{51DAE8F6-8951-41BC-98B4-237CA94FBE19}" type="pres">
      <dgm:prSet presAssocID="{2D5FF56C-82A7-4E1D-89A9-7C1BE62F3331}" presName="arrowWedge1" presStyleLbl="fgSibTrans2D1" presStyleIdx="0" presStyleCnt="4"/>
      <dgm:spPr/>
    </dgm:pt>
    <dgm:pt modelId="{7A1F15E9-13E9-47BF-97CD-8CEC3FD337A1}" type="pres">
      <dgm:prSet presAssocID="{E8A4161D-4AF7-47B6-A94C-1893AADA50A0}" presName="arrowWedge2" presStyleLbl="fgSibTrans2D1" presStyleIdx="1" presStyleCnt="4"/>
      <dgm:spPr/>
    </dgm:pt>
    <dgm:pt modelId="{0E52DC6A-7961-446D-A725-8F846952B9E9}" type="pres">
      <dgm:prSet presAssocID="{454AAEEF-65CF-4D2B-9EB5-513DB036ACEE}" presName="arrowWedge3" presStyleLbl="fgSibTrans2D1" presStyleIdx="2" presStyleCnt="4"/>
      <dgm:spPr/>
    </dgm:pt>
    <dgm:pt modelId="{4FEE56C2-CED6-4A44-8ACF-0083F6FCF0D9}" type="pres">
      <dgm:prSet presAssocID="{D0CEE16A-D16C-4A91-AFBF-96A8AB99AA0B}" presName="arrowWedge4" presStyleLbl="fgSibTrans2D1" presStyleIdx="3" presStyleCnt="4"/>
      <dgm:spPr/>
    </dgm:pt>
  </dgm:ptLst>
  <dgm:cxnLst>
    <dgm:cxn modelId="{4F943F26-132D-4D83-846E-2E4FD0B45E5C}" type="presOf" srcId="{0FBD7F7D-A61A-43B9-B74F-4FF654E2E327}" destId="{AE1957D4-3F18-4C69-872A-F2755EBCE8B5}" srcOrd="1" destOrd="0" presId="urn:microsoft.com/office/officeart/2005/8/layout/cycle8"/>
    <dgm:cxn modelId="{FEF47C29-1B05-4C92-ACAE-54BD28B91A43}" type="presOf" srcId="{37C30294-7D90-4D9B-849E-1EBFC7D5A791}" destId="{2F8520FA-3974-4016-8B69-7AA67D783973}" srcOrd="1" destOrd="0" presId="urn:microsoft.com/office/officeart/2005/8/layout/cycle8"/>
    <dgm:cxn modelId="{279BF454-EEDA-4237-A4B6-579743BF8852}" type="presOf" srcId="{8E15D1AE-650E-45A8-8570-EC7B5EB492EE}" destId="{4CE29E20-BC5B-4D58-83DE-92870894FAE2}" srcOrd="1" destOrd="0" presId="urn:microsoft.com/office/officeart/2005/8/layout/cycle8"/>
    <dgm:cxn modelId="{5D923E56-FEA2-48D2-AF80-01ECBD3616DC}" type="presOf" srcId="{4EB811F9-8A87-422F-A0C4-E03DEFD050A1}" destId="{E0BAF299-DE73-417A-81E1-5C168FC4DFC6}" srcOrd="1" destOrd="0" presId="urn:microsoft.com/office/officeart/2005/8/layout/cycle8"/>
    <dgm:cxn modelId="{3392AE5A-9733-44BC-A4D7-F8AE24FF8867}" type="presOf" srcId="{0FBD7F7D-A61A-43B9-B74F-4FF654E2E327}" destId="{A7DAC22A-4404-4DF2-AF1A-7D0066E35B9A}" srcOrd="0" destOrd="0" presId="urn:microsoft.com/office/officeart/2005/8/layout/cycle8"/>
    <dgm:cxn modelId="{5CE6F98B-7457-459E-9AD9-35C16BCB8945}" type="presOf" srcId="{8E15D1AE-650E-45A8-8570-EC7B5EB492EE}" destId="{FAAEB468-3988-41A6-B6B2-9D8DF447FADE}" srcOrd="0" destOrd="0" presId="urn:microsoft.com/office/officeart/2005/8/layout/cycle8"/>
    <dgm:cxn modelId="{D43F61A2-4F9A-4542-A4E4-054F9B213882}" srcId="{7EF1E079-762E-4204-AC7B-52966FA22D5A}" destId="{0FBD7F7D-A61A-43B9-B74F-4FF654E2E327}" srcOrd="3" destOrd="0" parTransId="{DE77FDCB-9571-4AE7-96A5-DB6AE5FE49F3}" sibTransId="{D0CEE16A-D16C-4A91-AFBF-96A8AB99AA0B}"/>
    <dgm:cxn modelId="{A33294B8-3E2D-48A1-BB50-363165CDBEA2}" srcId="{7EF1E079-762E-4204-AC7B-52966FA22D5A}" destId="{37C30294-7D90-4D9B-849E-1EBFC7D5A791}" srcOrd="0" destOrd="0" parTransId="{590898E3-A27A-4C3D-AC7A-6DDECF71202A}" sibTransId="{2D5FF56C-82A7-4E1D-89A9-7C1BE62F3331}"/>
    <dgm:cxn modelId="{38C301BF-CCA1-4ECC-B72D-6A88BA57D600}" srcId="{7EF1E079-762E-4204-AC7B-52966FA22D5A}" destId="{4EB811F9-8A87-422F-A0C4-E03DEFD050A1}" srcOrd="1" destOrd="0" parTransId="{5A65827B-338D-4649-AB58-3DCA882E1908}" sibTransId="{E8A4161D-4AF7-47B6-A94C-1893AADA50A0}"/>
    <dgm:cxn modelId="{C54DB2C2-F549-4180-A6B7-FEF2E10DEBC8}" type="presOf" srcId="{4EB811F9-8A87-422F-A0C4-E03DEFD050A1}" destId="{130BFD4B-F1FB-481C-8589-4AC924183598}" srcOrd="0" destOrd="0" presId="urn:microsoft.com/office/officeart/2005/8/layout/cycle8"/>
    <dgm:cxn modelId="{0F9996EC-F554-4D2D-BAF0-9623F38D6781}" srcId="{7EF1E079-762E-4204-AC7B-52966FA22D5A}" destId="{8E15D1AE-650E-45A8-8570-EC7B5EB492EE}" srcOrd="2" destOrd="0" parTransId="{07D718A3-7775-449A-A677-CF80AF79CFA4}" sibTransId="{454AAEEF-65CF-4D2B-9EB5-513DB036ACEE}"/>
    <dgm:cxn modelId="{A67FA6EC-A113-4659-8A5E-CAB7363ACAB5}" type="presOf" srcId="{7EF1E079-762E-4204-AC7B-52966FA22D5A}" destId="{8B29E9CF-1497-4F72-8E63-052AD524A5F8}" srcOrd="0" destOrd="0" presId="urn:microsoft.com/office/officeart/2005/8/layout/cycle8"/>
    <dgm:cxn modelId="{66B5E6F2-D53B-43A3-A4F7-AA1AAE0E2FC4}" type="presOf" srcId="{37C30294-7D90-4D9B-849E-1EBFC7D5A791}" destId="{880F2ED0-2A7B-4AB3-BE86-41943D920F1A}" srcOrd="0" destOrd="0" presId="urn:microsoft.com/office/officeart/2005/8/layout/cycle8"/>
    <dgm:cxn modelId="{1BED4E2E-9827-48F2-BF63-7DD1E6C9F9A8}" type="presParOf" srcId="{8B29E9CF-1497-4F72-8E63-052AD524A5F8}" destId="{880F2ED0-2A7B-4AB3-BE86-41943D920F1A}" srcOrd="0" destOrd="0" presId="urn:microsoft.com/office/officeart/2005/8/layout/cycle8"/>
    <dgm:cxn modelId="{A65DB5B3-AD6D-4585-9348-DCC35180C449}" type="presParOf" srcId="{8B29E9CF-1497-4F72-8E63-052AD524A5F8}" destId="{A25E5C3F-B18A-4A63-9276-000551EAC0AC}" srcOrd="1" destOrd="0" presId="urn:microsoft.com/office/officeart/2005/8/layout/cycle8"/>
    <dgm:cxn modelId="{7F4DB985-6001-4743-A445-B610D26184ED}" type="presParOf" srcId="{8B29E9CF-1497-4F72-8E63-052AD524A5F8}" destId="{DF4402FA-F7BD-4629-B185-DAD359CF27DE}" srcOrd="2" destOrd="0" presId="urn:microsoft.com/office/officeart/2005/8/layout/cycle8"/>
    <dgm:cxn modelId="{7EDAA5A2-31EC-46BB-A276-B0E2B4CE7309}" type="presParOf" srcId="{8B29E9CF-1497-4F72-8E63-052AD524A5F8}" destId="{2F8520FA-3974-4016-8B69-7AA67D783973}" srcOrd="3" destOrd="0" presId="urn:microsoft.com/office/officeart/2005/8/layout/cycle8"/>
    <dgm:cxn modelId="{2D0896FE-FBA8-4160-801A-C445FFCE0328}" type="presParOf" srcId="{8B29E9CF-1497-4F72-8E63-052AD524A5F8}" destId="{130BFD4B-F1FB-481C-8589-4AC924183598}" srcOrd="4" destOrd="0" presId="urn:microsoft.com/office/officeart/2005/8/layout/cycle8"/>
    <dgm:cxn modelId="{2B281DB4-E073-49DB-96D6-AD721208950A}" type="presParOf" srcId="{8B29E9CF-1497-4F72-8E63-052AD524A5F8}" destId="{BCCB55D1-AEE5-436B-9D0F-462944A34E44}" srcOrd="5" destOrd="0" presId="urn:microsoft.com/office/officeart/2005/8/layout/cycle8"/>
    <dgm:cxn modelId="{4B9017F1-FD0A-4B98-9B63-452F88ADE82D}" type="presParOf" srcId="{8B29E9CF-1497-4F72-8E63-052AD524A5F8}" destId="{D2F216DF-972D-4EB2-BB87-C117653A31AE}" srcOrd="6" destOrd="0" presId="urn:microsoft.com/office/officeart/2005/8/layout/cycle8"/>
    <dgm:cxn modelId="{291631F6-EBB4-4525-A76E-B184A6B40DC7}" type="presParOf" srcId="{8B29E9CF-1497-4F72-8E63-052AD524A5F8}" destId="{E0BAF299-DE73-417A-81E1-5C168FC4DFC6}" srcOrd="7" destOrd="0" presId="urn:microsoft.com/office/officeart/2005/8/layout/cycle8"/>
    <dgm:cxn modelId="{49A3FE18-E8BA-4864-B1ED-F0AE2CA16194}" type="presParOf" srcId="{8B29E9CF-1497-4F72-8E63-052AD524A5F8}" destId="{FAAEB468-3988-41A6-B6B2-9D8DF447FADE}" srcOrd="8" destOrd="0" presId="urn:microsoft.com/office/officeart/2005/8/layout/cycle8"/>
    <dgm:cxn modelId="{581F4322-27E5-413A-A754-E62C39C03835}" type="presParOf" srcId="{8B29E9CF-1497-4F72-8E63-052AD524A5F8}" destId="{1CDFF4F4-E0E3-4CD0-A7E0-72ECE7B6F65B}" srcOrd="9" destOrd="0" presId="urn:microsoft.com/office/officeart/2005/8/layout/cycle8"/>
    <dgm:cxn modelId="{0324517C-9A61-48D2-A33F-58CF7365779B}" type="presParOf" srcId="{8B29E9CF-1497-4F72-8E63-052AD524A5F8}" destId="{F7D3EB19-A0A4-4163-984F-EE35669624AD}" srcOrd="10" destOrd="0" presId="urn:microsoft.com/office/officeart/2005/8/layout/cycle8"/>
    <dgm:cxn modelId="{B93DE5AB-96A4-44BD-B4EF-F99DEBAAB5C5}" type="presParOf" srcId="{8B29E9CF-1497-4F72-8E63-052AD524A5F8}" destId="{4CE29E20-BC5B-4D58-83DE-92870894FAE2}" srcOrd="11" destOrd="0" presId="urn:microsoft.com/office/officeart/2005/8/layout/cycle8"/>
    <dgm:cxn modelId="{0A76C7D3-E6A1-4D9C-B95D-8CB783848D97}" type="presParOf" srcId="{8B29E9CF-1497-4F72-8E63-052AD524A5F8}" destId="{A7DAC22A-4404-4DF2-AF1A-7D0066E35B9A}" srcOrd="12" destOrd="0" presId="urn:microsoft.com/office/officeart/2005/8/layout/cycle8"/>
    <dgm:cxn modelId="{63E080F1-5C3D-471F-BBE1-68274DAB5CD1}" type="presParOf" srcId="{8B29E9CF-1497-4F72-8E63-052AD524A5F8}" destId="{BEC5AC3C-9D40-4EC0-A934-E6CD6E60D66E}" srcOrd="13" destOrd="0" presId="urn:microsoft.com/office/officeart/2005/8/layout/cycle8"/>
    <dgm:cxn modelId="{A3A3B36A-6EB8-4856-BA29-46D9685E8FE4}" type="presParOf" srcId="{8B29E9CF-1497-4F72-8E63-052AD524A5F8}" destId="{62B0CF1E-589A-4415-BAC7-0BA67D1D8712}" srcOrd="14" destOrd="0" presId="urn:microsoft.com/office/officeart/2005/8/layout/cycle8"/>
    <dgm:cxn modelId="{3FDAD955-CC7E-412F-AE0C-9BC7A6956E39}" type="presParOf" srcId="{8B29E9CF-1497-4F72-8E63-052AD524A5F8}" destId="{AE1957D4-3F18-4C69-872A-F2755EBCE8B5}" srcOrd="15" destOrd="0" presId="urn:microsoft.com/office/officeart/2005/8/layout/cycle8"/>
    <dgm:cxn modelId="{21D59973-1E3F-46FC-8EBD-731C2F13E214}" type="presParOf" srcId="{8B29E9CF-1497-4F72-8E63-052AD524A5F8}" destId="{51DAE8F6-8951-41BC-98B4-237CA94FBE19}" srcOrd="16" destOrd="0" presId="urn:microsoft.com/office/officeart/2005/8/layout/cycle8"/>
    <dgm:cxn modelId="{E106FE9F-D5F1-4FFE-B65F-0B2EC7884C11}" type="presParOf" srcId="{8B29E9CF-1497-4F72-8E63-052AD524A5F8}" destId="{7A1F15E9-13E9-47BF-97CD-8CEC3FD337A1}" srcOrd="17" destOrd="0" presId="urn:microsoft.com/office/officeart/2005/8/layout/cycle8"/>
    <dgm:cxn modelId="{E2BB5077-3674-46DD-A520-AF89D112875C}" type="presParOf" srcId="{8B29E9CF-1497-4F72-8E63-052AD524A5F8}" destId="{0E52DC6A-7961-446D-A725-8F846952B9E9}" srcOrd="18" destOrd="0" presId="urn:microsoft.com/office/officeart/2005/8/layout/cycle8"/>
    <dgm:cxn modelId="{29723BB2-A878-43FF-91A0-0CFE23218AFA}" type="presParOf" srcId="{8B29E9CF-1497-4F72-8E63-052AD524A5F8}" destId="{4FEE56C2-CED6-4A44-8ACF-0083F6FCF0D9}" srcOrd="19" destOrd="0" presId="urn:microsoft.com/office/officeart/2005/8/layout/cycle8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0F2ED0-2A7B-4AB3-BE86-41943D920F1A}">
      <dsp:nvSpPr>
        <dsp:cNvPr id="0" name=""/>
        <dsp:cNvSpPr/>
      </dsp:nvSpPr>
      <dsp:spPr>
        <a:xfrm>
          <a:off x="1779760" y="223864"/>
          <a:ext cx="3082951" cy="3082951"/>
        </a:xfrm>
        <a:prstGeom prst="pie">
          <a:avLst>
            <a:gd name="adj1" fmla="val 16200000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1400" kern="1200" dirty="0"/>
            <a:t>Enseignement</a:t>
          </a:r>
          <a:endParaRPr lang="en-US" sz="1200" kern="1200" dirty="0"/>
        </a:p>
      </dsp:txBody>
      <dsp:txXfrm>
        <a:off x="3416293" y="862843"/>
        <a:ext cx="1137755" cy="844141"/>
      </dsp:txXfrm>
    </dsp:sp>
    <dsp:sp modelId="{130BFD4B-F1FB-481C-8589-4AC924183598}">
      <dsp:nvSpPr>
        <dsp:cNvPr id="0" name=""/>
        <dsp:cNvSpPr/>
      </dsp:nvSpPr>
      <dsp:spPr>
        <a:xfrm>
          <a:off x="1779760" y="327363"/>
          <a:ext cx="3082951" cy="3082951"/>
        </a:xfrm>
        <a:prstGeom prst="pie">
          <a:avLst>
            <a:gd name="adj1" fmla="val 0"/>
            <a:gd name="adj2" fmla="val 540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1200" kern="1200"/>
            <a:t>Programmation</a:t>
          </a:r>
          <a:endParaRPr lang="en-US" sz="1200" kern="1200"/>
        </a:p>
      </dsp:txBody>
      <dsp:txXfrm>
        <a:off x="3416293" y="1927195"/>
        <a:ext cx="1137755" cy="844141"/>
      </dsp:txXfrm>
    </dsp:sp>
    <dsp:sp modelId="{FAAEB468-3988-41A6-B6B2-9D8DF447FADE}">
      <dsp:nvSpPr>
        <dsp:cNvPr id="0" name=""/>
        <dsp:cNvSpPr/>
      </dsp:nvSpPr>
      <dsp:spPr>
        <a:xfrm>
          <a:off x="1676261" y="327363"/>
          <a:ext cx="3082951" cy="3082951"/>
        </a:xfrm>
        <a:prstGeom prst="pie">
          <a:avLst>
            <a:gd name="adj1" fmla="val 5400000"/>
            <a:gd name="adj2" fmla="val 1080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1600" kern="1200"/>
            <a:t>Électronique</a:t>
          </a:r>
          <a:endParaRPr lang="en-US" sz="1600" kern="1200"/>
        </a:p>
      </dsp:txBody>
      <dsp:txXfrm>
        <a:off x="1984923" y="1927195"/>
        <a:ext cx="1137755" cy="844141"/>
      </dsp:txXfrm>
    </dsp:sp>
    <dsp:sp modelId="{A7DAC22A-4404-4DF2-AF1A-7D0066E35B9A}">
      <dsp:nvSpPr>
        <dsp:cNvPr id="0" name=""/>
        <dsp:cNvSpPr/>
      </dsp:nvSpPr>
      <dsp:spPr>
        <a:xfrm>
          <a:off x="1676261" y="223864"/>
          <a:ext cx="3082951" cy="3082951"/>
        </a:xfrm>
        <a:prstGeom prst="pie">
          <a:avLst>
            <a:gd name="adj1" fmla="val 10800000"/>
            <a:gd name="adj2" fmla="val 1620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1800" kern="1200" dirty="0"/>
            <a:t>Conception mécanique</a:t>
          </a:r>
          <a:endParaRPr lang="en-US" sz="1800" kern="1200" dirty="0"/>
        </a:p>
      </dsp:txBody>
      <dsp:txXfrm>
        <a:off x="1984923" y="862843"/>
        <a:ext cx="1137755" cy="844141"/>
      </dsp:txXfrm>
    </dsp:sp>
    <dsp:sp modelId="{51DAE8F6-8951-41BC-98B4-237CA94FBE19}">
      <dsp:nvSpPr>
        <dsp:cNvPr id="0" name=""/>
        <dsp:cNvSpPr/>
      </dsp:nvSpPr>
      <dsp:spPr>
        <a:xfrm>
          <a:off x="1588911" y="33015"/>
          <a:ext cx="3464649" cy="3464649"/>
        </a:xfrm>
        <a:prstGeom prst="circularArrow">
          <a:avLst>
            <a:gd name="adj1" fmla="val 5085"/>
            <a:gd name="adj2" fmla="val 327528"/>
            <a:gd name="adj3" fmla="val 21272472"/>
            <a:gd name="adj4" fmla="val 16200000"/>
            <a:gd name="adj5" fmla="val 5932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7A1F15E9-13E9-47BF-97CD-8CEC3FD337A1}">
      <dsp:nvSpPr>
        <dsp:cNvPr id="0" name=""/>
        <dsp:cNvSpPr/>
      </dsp:nvSpPr>
      <dsp:spPr>
        <a:xfrm>
          <a:off x="1588911" y="136514"/>
          <a:ext cx="3464649" cy="3464649"/>
        </a:xfrm>
        <a:prstGeom prst="circularArrow">
          <a:avLst>
            <a:gd name="adj1" fmla="val 5085"/>
            <a:gd name="adj2" fmla="val 327528"/>
            <a:gd name="adj3" fmla="val 5072472"/>
            <a:gd name="adj4" fmla="val 0"/>
            <a:gd name="adj5" fmla="val 5932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0E52DC6A-7961-446D-A725-8F846952B9E9}">
      <dsp:nvSpPr>
        <dsp:cNvPr id="0" name=""/>
        <dsp:cNvSpPr/>
      </dsp:nvSpPr>
      <dsp:spPr>
        <a:xfrm>
          <a:off x="1485412" y="136514"/>
          <a:ext cx="3464649" cy="3464649"/>
        </a:xfrm>
        <a:prstGeom prst="circularArrow">
          <a:avLst>
            <a:gd name="adj1" fmla="val 5085"/>
            <a:gd name="adj2" fmla="val 327528"/>
            <a:gd name="adj3" fmla="val 10472472"/>
            <a:gd name="adj4" fmla="val 5400000"/>
            <a:gd name="adj5" fmla="val 5932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4FEE56C2-CED6-4A44-8ACF-0083F6FCF0D9}">
      <dsp:nvSpPr>
        <dsp:cNvPr id="0" name=""/>
        <dsp:cNvSpPr/>
      </dsp:nvSpPr>
      <dsp:spPr>
        <a:xfrm>
          <a:off x="1485412" y="33015"/>
          <a:ext cx="3464649" cy="3464649"/>
        </a:xfrm>
        <a:prstGeom prst="circularArrow">
          <a:avLst>
            <a:gd name="adj1" fmla="val 5085"/>
            <a:gd name="adj2" fmla="val 327528"/>
            <a:gd name="adj3" fmla="val 15872472"/>
            <a:gd name="adj4" fmla="val 10800000"/>
            <a:gd name="adj5" fmla="val 5932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AA568-F76B-4640-A093-9547CEE3977F}" type="datetimeFigureOut">
              <a:rPr lang="fr-BE" smtClean="0"/>
              <a:t>18-11-18</a:t>
            </a:fld>
            <a:endParaRPr lang="fr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BFFD9-842D-4022-86E8-4CD63F0A3C51}" type="slidenum">
              <a:rPr lang="fr-BE" smtClean="0"/>
              <a:t>‹N°›</a:t>
            </a:fld>
            <a:endParaRPr lang="fr-BE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53570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AA568-F76B-4640-A093-9547CEE3977F}" type="datetimeFigureOut">
              <a:rPr lang="fr-BE" smtClean="0"/>
              <a:t>18-11-18</a:t>
            </a:fld>
            <a:endParaRPr lang="fr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BFFD9-842D-4022-86E8-4CD63F0A3C51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41084634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AA568-F76B-4640-A093-9547CEE3977F}" type="datetimeFigureOut">
              <a:rPr lang="fr-BE" smtClean="0"/>
              <a:t>18-11-18</a:t>
            </a:fld>
            <a:endParaRPr lang="fr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BFFD9-842D-4022-86E8-4CD63F0A3C51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5075556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AA568-F76B-4640-A093-9547CEE3977F}" type="datetimeFigureOut">
              <a:rPr lang="fr-BE" smtClean="0"/>
              <a:t>18-11-18</a:t>
            </a:fld>
            <a:endParaRPr lang="fr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BFFD9-842D-4022-86E8-4CD63F0A3C51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40088138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AA568-F76B-4640-A093-9547CEE3977F}" type="datetimeFigureOut">
              <a:rPr lang="fr-BE" smtClean="0"/>
              <a:t>18-11-18</a:t>
            </a:fld>
            <a:endParaRPr lang="fr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BFFD9-842D-4022-86E8-4CD63F0A3C51}" type="slidenum">
              <a:rPr lang="fr-BE" smtClean="0"/>
              <a:t>‹N°›</a:t>
            </a:fld>
            <a:endParaRPr lang="fr-BE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05478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AA568-F76B-4640-A093-9547CEE3977F}" type="datetimeFigureOut">
              <a:rPr lang="fr-BE" smtClean="0"/>
              <a:t>18-11-18</a:t>
            </a:fld>
            <a:endParaRPr lang="fr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BFFD9-842D-4022-86E8-4CD63F0A3C51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3429596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AA568-F76B-4640-A093-9547CEE3977F}" type="datetimeFigureOut">
              <a:rPr lang="fr-BE" smtClean="0"/>
              <a:t>18-11-18</a:t>
            </a:fld>
            <a:endParaRPr lang="fr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BFFD9-842D-4022-86E8-4CD63F0A3C51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8267749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AA568-F76B-4640-A093-9547CEE3977F}" type="datetimeFigureOut">
              <a:rPr lang="fr-BE" smtClean="0"/>
              <a:t>18-11-18</a:t>
            </a:fld>
            <a:endParaRPr lang="fr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BFFD9-842D-4022-86E8-4CD63F0A3C51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2044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AA568-F76B-4640-A093-9547CEE3977F}" type="datetimeFigureOut">
              <a:rPr lang="fr-BE" smtClean="0"/>
              <a:t>18-11-18</a:t>
            </a:fld>
            <a:endParaRPr lang="fr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fr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BFFD9-842D-4022-86E8-4CD63F0A3C51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4926709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AEAA568-F76B-4640-A093-9547CEE3977F}" type="datetimeFigureOut">
              <a:rPr lang="fr-BE" smtClean="0"/>
              <a:t>18-11-18</a:t>
            </a:fld>
            <a:endParaRPr lang="fr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fr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98BFFD9-842D-4022-86E8-4CD63F0A3C51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5460849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AA568-F76B-4640-A093-9547CEE3977F}" type="datetimeFigureOut">
              <a:rPr lang="fr-BE" smtClean="0"/>
              <a:t>18-11-18</a:t>
            </a:fld>
            <a:endParaRPr lang="fr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BFFD9-842D-4022-86E8-4CD63F0A3C51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2710020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3AEAA568-F76B-4640-A093-9547CEE3977F}" type="datetimeFigureOut">
              <a:rPr lang="fr-BE" smtClean="0"/>
              <a:t>18-11-18</a:t>
            </a:fld>
            <a:endParaRPr lang="fr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fr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598BFFD9-842D-4022-86E8-4CD63F0A3C51}" type="slidenum">
              <a:rPr lang="fr-BE" smtClean="0"/>
              <a:t>‹N°›</a:t>
            </a:fld>
            <a:endParaRPr lang="fr-BE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43145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://bit.ly/iot-eecampus3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rduinoecia.com.br/2015/02/comunicacao-wireless-arduino-nrf24l01.html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hyperlink" Target="https://creativecommons.org/licenses/by-sa/3.0/" TargetMode="External"/><Relationship Id="rId4" Type="http://schemas.openxmlformats.org/officeDocument/2006/relationships/hyperlink" Target="http://tmrh20.github.io/RF24/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svg"/><Relationship Id="rId3" Type="http://schemas.openxmlformats.org/officeDocument/2006/relationships/image" Target="../media/image29.svg"/><Relationship Id="rId7" Type="http://schemas.openxmlformats.org/officeDocument/2006/relationships/image" Target="../media/image33.svg"/><Relationship Id="rId12" Type="http://schemas.openxmlformats.org/officeDocument/2006/relationships/image" Target="../media/image38.png"/><Relationship Id="rId17" Type="http://schemas.openxmlformats.org/officeDocument/2006/relationships/image" Target="../media/image43.svg"/><Relationship Id="rId2" Type="http://schemas.openxmlformats.org/officeDocument/2006/relationships/image" Target="../media/image28.png"/><Relationship Id="rId16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37.svg"/><Relationship Id="rId5" Type="http://schemas.openxmlformats.org/officeDocument/2006/relationships/image" Target="../media/image31.svg"/><Relationship Id="rId15" Type="http://schemas.openxmlformats.org/officeDocument/2006/relationships/image" Target="../media/image41.sv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svg"/><Relationship Id="rId14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slide" Target="slide22.xml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slide" Target="slide14.xml"/><Relationship Id="rId17" Type="http://schemas.openxmlformats.org/officeDocument/2006/relationships/slide" Target="slide34.xml"/><Relationship Id="rId2" Type="http://schemas.openxmlformats.org/officeDocument/2006/relationships/image" Target="../media/image3.png"/><Relationship Id="rId16" Type="http://schemas.openxmlformats.org/officeDocument/2006/relationships/slide" Target="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slide" Target="slide9.xml"/><Relationship Id="rId5" Type="http://schemas.openxmlformats.org/officeDocument/2006/relationships/image" Target="../media/image6.png"/><Relationship Id="rId15" Type="http://schemas.openxmlformats.org/officeDocument/2006/relationships/slide" Target="slide24.xml"/><Relationship Id="rId10" Type="http://schemas.openxmlformats.org/officeDocument/2006/relationships/slide" Target="slide1.xml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slide" Target="slide2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arduino.cc/en/Tutorial/YunFirstConfig" TargetMode="Externa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2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mailto:froland@froland.be" TargetMode="External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fr.wikipedia.org/wiki/Internet_des_objets" TargetMode="External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11">
            <a:extLst>
              <a:ext uri="{FF2B5EF4-FFF2-40B4-BE49-F238E27FC236}">
                <a16:creationId xmlns:a16="http://schemas.microsoft.com/office/drawing/2014/main" id="{FA4CD5CB-D209-4D70-8CA4-629731C59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5B6510A-7246-45A3-94AA-FB64A08BF4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41110" y="639097"/>
            <a:ext cx="3401961" cy="3686015"/>
          </a:xfrm>
        </p:spPr>
        <p:txBody>
          <a:bodyPr>
            <a:normAutofit/>
          </a:bodyPr>
          <a:lstStyle/>
          <a:p>
            <a:r>
              <a:rPr lang="fr-BE" sz="6100"/>
              <a:t>Objets connectés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FEA1A7F3-72B7-4B71-A336-A716FA270C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41110" y="4455621"/>
            <a:ext cx="3417990" cy="1238616"/>
          </a:xfrm>
        </p:spPr>
        <p:txBody>
          <a:bodyPr>
            <a:normAutofit/>
          </a:bodyPr>
          <a:lstStyle/>
          <a:p>
            <a:r>
              <a:rPr lang="fr-BE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19-21 Novembre 2018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DB59F0B6-BAB9-403D-8D35-50D2EF685B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999" y="721963"/>
            <a:ext cx="6912217" cy="4890392"/>
          </a:xfrm>
          <a:prstGeom prst="rect">
            <a:avLst/>
          </a:prstGeom>
        </p:spPr>
      </p:pic>
      <p:cxnSp>
        <p:nvCxnSpPr>
          <p:cNvPr id="11" name="Straight Connector 13">
            <a:extLst>
              <a:ext uri="{FF2B5EF4-FFF2-40B4-BE49-F238E27FC236}">
                <a16:creationId xmlns:a16="http://schemas.microsoft.com/office/drawing/2014/main" id="{5C6A2BAE-B461-4B55-8E1F-0722ABDD13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09305" y="4343400"/>
            <a:ext cx="32004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B4C27B90-DF2B-4D00-BA07-18ED774CD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93ACC25-C262-417A-8AA9-0641C772BD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3518421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2ABB703-2B0E-4C3B-B4A2-F3973548E5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B3AE15E9-DD7E-48B2-9B25-2A47944F7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1685" y="634946"/>
            <a:ext cx="5127171" cy="1450757"/>
          </a:xfrm>
        </p:spPr>
        <p:txBody>
          <a:bodyPr>
            <a:normAutofit/>
          </a:bodyPr>
          <a:lstStyle/>
          <a:p>
            <a:r>
              <a:rPr lang="fr-BE"/>
              <a:t>Qu’est-ce qu’un objet connecté ?</a:t>
            </a:r>
            <a:endParaRPr lang="fr-BE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1B5C2DF-94B1-4166-A340-8FF5787E08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192" y="1797040"/>
            <a:ext cx="5451627" cy="2943878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C21570E-E159-49A6-9891-FA397B7A92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11684" y="2086188"/>
            <a:ext cx="474880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A6E229B-212F-4C5C-984B-EF3817DBF5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1684" y="2198914"/>
            <a:ext cx="5127172" cy="3670180"/>
          </a:xfrm>
        </p:spPr>
        <p:txBody>
          <a:bodyPr>
            <a:normAutofit/>
          </a:bodyPr>
          <a:lstStyle/>
          <a:p>
            <a:r>
              <a:rPr lang="fr-BE" dirty="0"/>
              <a:t>Un objet connecté est constitué de :</a:t>
            </a:r>
          </a:p>
          <a:p>
            <a:pPr lvl="1"/>
            <a:r>
              <a:rPr lang="fr-BE" dirty="0"/>
              <a:t>Un </a:t>
            </a:r>
            <a:r>
              <a:rPr lang="fr-BE" b="1" dirty="0"/>
              <a:t>capteur ou actionneur</a:t>
            </a:r>
            <a:r>
              <a:rPr lang="fr-BE" dirty="0"/>
              <a:t> pour interagir avec son environnement</a:t>
            </a:r>
          </a:p>
          <a:p>
            <a:pPr lvl="1"/>
            <a:r>
              <a:rPr lang="fr-BE" dirty="0"/>
              <a:t>Un </a:t>
            </a:r>
            <a:r>
              <a:rPr lang="fr-BE" b="1" dirty="0"/>
              <a:t>microcontrôleur</a:t>
            </a:r>
            <a:r>
              <a:rPr lang="fr-BE" dirty="0"/>
              <a:t> pour transformer les données</a:t>
            </a:r>
          </a:p>
          <a:p>
            <a:pPr lvl="1"/>
            <a:r>
              <a:rPr lang="fr-BE" dirty="0"/>
              <a:t>Un </a:t>
            </a:r>
            <a:r>
              <a:rPr lang="fr-BE" b="1" dirty="0"/>
              <a:t>moyen de communication</a:t>
            </a:r>
            <a:r>
              <a:rPr lang="fr-BE" dirty="0"/>
              <a:t> pour communiquer avec le monde</a:t>
            </a:r>
          </a:p>
          <a:p>
            <a:pPr lvl="1"/>
            <a:r>
              <a:rPr lang="fr-BE" dirty="0"/>
              <a:t> Une </a:t>
            </a:r>
            <a:r>
              <a:rPr lang="fr-BE" b="1" dirty="0"/>
              <a:t>source d’énergie</a:t>
            </a:r>
            <a:r>
              <a:rPr lang="fr-BE" dirty="0"/>
              <a:t> pour alimenter les éléments précédents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95DA498-D9A2-4DA9-B9DA-B3776E08CF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2A73093-4B9D-420D-B17E-52293703A1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4671298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D2558DC-5311-4210-BF4B-60C71DF90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fr-BE" dirty="0"/>
              <a:t>Histoire de l’IoT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5655D7F-43BA-45E4-A4A8-0435AA27E9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1845734"/>
            <a:ext cx="6454987" cy="4023360"/>
          </a:xfrm>
        </p:spPr>
        <p:txBody>
          <a:bodyPr>
            <a:normAutofit/>
          </a:bodyPr>
          <a:lstStyle/>
          <a:p>
            <a:r>
              <a:rPr lang="fr-BE" dirty="0"/>
              <a:t>L’histoire des objets connectés débute en 1999 lorsque </a:t>
            </a:r>
            <a:r>
              <a:rPr lang="fr-BE" b="1" dirty="0"/>
              <a:t>Kevin Ashton</a:t>
            </a:r>
            <a:r>
              <a:rPr lang="fr-BE" dirty="0"/>
              <a:t>, pionnier de la technologie </a:t>
            </a:r>
            <a:r>
              <a:rPr lang="fr-BE" b="1" dirty="0"/>
              <a:t>RFID</a:t>
            </a:r>
            <a:r>
              <a:rPr lang="fr-BE" dirty="0"/>
              <a:t> (</a:t>
            </a:r>
            <a:r>
              <a:rPr lang="fr-BE" b="1" dirty="0"/>
              <a:t>R</a:t>
            </a:r>
            <a:r>
              <a:rPr lang="fr-BE" dirty="0"/>
              <a:t>adio </a:t>
            </a:r>
            <a:r>
              <a:rPr lang="fr-BE" b="1" dirty="0"/>
              <a:t>F</a:t>
            </a:r>
            <a:r>
              <a:rPr lang="fr-BE" dirty="0"/>
              <a:t>requency </a:t>
            </a:r>
            <a:r>
              <a:rPr lang="fr-BE" b="1" dirty="0" err="1"/>
              <a:t>ID</a:t>
            </a:r>
            <a:r>
              <a:rPr lang="fr-BE" dirty="0" err="1"/>
              <a:t>entification</a:t>
            </a:r>
            <a:r>
              <a:rPr lang="fr-BE" dirty="0"/>
              <a:t> – Technologie d’identification automatique), invente l’expression</a:t>
            </a:r>
            <a:r>
              <a:rPr lang="fr-BE" b="1" dirty="0"/>
              <a:t> “Internet des objets”.</a:t>
            </a:r>
          </a:p>
          <a:p>
            <a:r>
              <a:rPr lang="fr-BE" dirty="0"/>
              <a:t>Cette même année, le concept naît aux États-Unis et particulièrement au </a:t>
            </a:r>
            <a:r>
              <a:rPr lang="fr-BE" b="1" dirty="0"/>
              <a:t>MIT</a:t>
            </a:r>
            <a:r>
              <a:rPr lang="fr-BE" dirty="0"/>
              <a:t> (</a:t>
            </a:r>
            <a:r>
              <a:rPr lang="fr-BE" i="1" dirty="0"/>
              <a:t>Massachusetts Institute of </a:t>
            </a:r>
            <a:r>
              <a:rPr lang="fr-BE" i="1" dirty="0" err="1"/>
              <a:t>Technology</a:t>
            </a:r>
            <a:r>
              <a:rPr lang="fr-BE" dirty="0"/>
              <a:t>). Ce laboratoire est dédié à la création d’objets connectés à l’aide de l’identification par radiofréquence et les réseaux de capteurs sans fil.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A707E453-B492-4533-A1AF-0FD13E69FC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0570" y="2598428"/>
            <a:ext cx="3135109" cy="2106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9296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5" name="Rectangle 134">
            <a:extLst>
              <a:ext uri="{FF2B5EF4-FFF2-40B4-BE49-F238E27FC236}">
                <a16:creationId xmlns:a16="http://schemas.microsoft.com/office/drawing/2014/main" id="{52ABB703-2B0E-4C3B-B4A2-F3973548E5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54A8181-EE4F-460C-9DBA-1DFC589D5A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1685" y="634946"/>
            <a:ext cx="5127171" cy="1450757"/>
          </a:xfrm>
        </p:spPr>
        <p:txBody>
          <a:bodyPr>
            <a:normAutofit/>
          </a:bodyPr>
          <a:lstStyle/>
          <a:p>
            <a:r>
              <a:rPr lang="fr-BE"/>
              <a:t>Histoire de l’IoT</a:t>
            </a:r>
          </a:p>
        </p:txBody>
      </p:sp>
      <p:pic>
        <p:nvPicPr>
          <p:cNvPr id="2050" name="Picture 2" descr="http://www.letendanceur.bzh/wp-content/uploads/2016/11/Lapin-Nabaztag.jpg">
            <a:extLst>
              <a:ext uri="{FF2B5EF4-FFF2-40B4-BE49-F238E27FC236}">
                <a16:creationId xmlns:a16="http://schemas.microsoft.com/office/drawing/2014/main" id="{B037D0E8-45CE-4D1A-9CF2-65D31E3EB3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63"/>
          <a:stretch/>
        </p:blipFill>
        <p:spPr bwMode="auto">
          <a:xfrm>
            <a:off x="643192" y="1735705"/>
            <a:ext cx="5451627" cy="3066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9C21570E-E159-49A6-9891-FA397B7A92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11684" y="2086188"/>
            <a:ext cx="474880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D36716C-BED1-46E7-9003-5AB28E77BD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1684" y="2198914"/>
            <a:ext cx="5127172" cy="3670180"/>
          </a:xfrm>
        </p:spPr>
        <p:txBody>
          <a:bodyPr>
            <a:normAutofit/>
          </a:bodyPr>
          <a:lstStyle/>
          <a:p>
            <a:r>
              <a:rPr lang="fr-BE"/>
              <a:t>En 2003,</a:t>
            </a:r>
            <a:r>
              <a:rPr lang="fr-BE" b="1"/>
              <a:t> Rafi </a:t>
            </a:r>
            <a:r>
              <a:rPr lang="fr-BE" b="1" err="1"/>
              <a:t>Haladjian</a:t>
            </a:r>
            <a:r>
              <a:rPr lang="fr-BE"/>
              <a:t>, inventeur du premier opérateur Internet en France (</a:t>
            </a:r>
            <a:r>
              <a:rPr lang="fr-BE" b="1" err="1"/>
              <a:t>Francenet</a:t>
            </a:r>
            <a:r>
              <a:rPr lang="fr-BE"/>
              <a:t>), créé la lampe DAL. Une lampe d’ambiance équipée de 9 </a:t>
            </a:r>
            <a:r>
              <a:rPr lang="fr-BE" err="1"/>
              <a:t>LEDs</a:t>
            </a:r>
            <a:r>
              <a:rPr lang="fr-BE"/>
              <a:t>, proposant différentes couleurs et commercialisée à 790 euros.</a:t>
            </a:r>
          </a:p>
          <a:p>
            <a:r>
              <a:rPr lang="fr-BE"/>
              <a:t>Deux ans plus tard, l’entreprise du créateur lance le </a:t>
            </a:r>
            <a:r>
              <a:rPr lang="fr-BE" err="1"/>
              <a:t>Nabaztag</a:t>
            </a:r>
            <a:r>
              <a:rPr lang="fr-BE"/>
              <a:t>, un lapin connecté en Wi-Fi qui lit les mails à haute voix, émets des signaux visuels et diffuse de la musique.</a:t>
            </a:r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E95DA498-D9A2-4DA9-B9DA-B3776E08CF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82A73093-4B9D-420D-B17E-52293703A1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601301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311973C2-EB8B-452A-A698-4A252FD3AE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10162E77-11AD-44A7-84EC-40C59EEFBD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140E294-B3AA-490B-8095-577A4C81E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1601" y="634946"/>
            <a:ext cx="6368142" cy="1450757"/>
          </a:xfrm>
        </p:spPr>
        <p:txBody>
          <a:bodyPr>
            <a:normAutofit/>
          </a:bodyPr>
          <a:lstStyle/>
          <a:p>
            <a:r>
              <a:rPr lang="fr-BE"/>
              <a:t>Histoire de l’IoT</a:t>
            </a:r>
            <a:endParaRPr lang="fr-BE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B860E91B-C137-4218-994A-ACFCF1868E2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/>
          </a:blip>
          <a:srcRect l="32078" r="22701" b="1"/>
          <a:stretch/>
        </p:blipFill>
        <p:spPr>
          <a:xfrm>
            <a:off x="20" y="-12128"/>
            <a:ext cx="4654276" cy="6870127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5AB158E9-1B40-4CD6-95F0-95CA11DF7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87617" y="2085703"/>
            <a:ext cx="6170686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CFDA724-115E-41C8-B739-3240BBA3A5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1601" y="2198914"/>
            <a:ext cx="6368142" cy="3670180"/>
          </a:xfrm>
        </p:spPr>
        <p:txBody>
          <a:bodyPr>
            <a:normAutofit/>
          </a:bodyPr>
          <a:lstStyle/>
          <a:p>
            <a:pPr fontAlgn="base"/>
            <a:r>
              <a:rPr lang="fr-BE" sz="1900"/>
              <a:t>C’est néanmoins en 2007 que le phénomène des IOT a pris de l’ampleur, avec la démocratisation des </a:t>
            </a:r>
            <a:r>
              <a:rPr lang="fr-BE" sz="1900" b="1"/>
              <a:t>Smartphones</a:t>
            </a:r>
            <a:r>
              <a:rPr lang="fr-BE" sz="1900"/>
              <a:t> et la sortie du premier </a:t>
            </a:r>
            <a:r>
              <a:rPr lang="fr-BE" sz="1900" b="1"/>
              <a:t>iPhone</a:t>
            </a:r>
            <a:r>
              <a:rPr lang="fr-BE" sz="1900"/>
              <a:t> par </a:t>
            </a:r>
            <a:r>
              <a:rPr lang="fr-BE" sz="1900" b="1"/>
              <a:t>Apple</a:t>
            </a:r>
            <a:r>
              <a:rPr lang="fr-BE" sz="1900"/>
              <a:t>. La dématérialisation est en marche.</a:t>
            </a:r>
          </a:p>
          <a:p>
            <a:pPr fontAlgn="base"/>
            <a:r>
              <a:rPr lang="fr-BE" sz="1900"/>
              <a:t>Nous vivons actuellement une rupture forte, telle une </a:t>
            </a:r>
            <a:r>
              <a:rPr lang="fr-BE" sz="1900" b="1"/>
              <a:t>troisième révolution industrielle</a:t>
            </a:r>
            <a:r>
              <a:rPr lang="fr-BE" sz="1900"/>
              <a:t>. Celle nous permettant de </a:t>
            </a:r>
            <a:r>
              <a:rPr lang="fr-BE" sz="1900" b="1"/>
              <a:t>connecter Internet au moindre objet de notre quotidien</a:t>
            </a:r>
            <a:r>
              <a:rPr lang="fr-BE" sz="1900"/>
              <a:t>. Ces objets génèrent un nombre de </a:t>
            </a:r>
            <a:r>
              <a:rPr lang="fr-BE" sz="1900" b="1"/>
              <a:t>données </a:t>
            </a:r>
            <a:r>
              <a:rPr lang="fr-BE" sz="1900"/>
              <a:t>exceptionnel, dont les perspectives d’exploitation apparaissent, sur le long terme, sans limite.</a:t>
            </a:r>
          </a:p>
          <a:p>
            <a:pPr fontAlgn="base"/>
            <a:r>
              <a:rPr lang="fr-BE" sz="1900"/>
              <a:t>Le sujet des </a:t>
            </a:r>
            <a:r>
              <a:rPr lang="fr-BE" sz="1900" b="1"/>
              <a:t>data</a:t>
            </a:r>
            <a:r>
              <a:rPr lang="fr-BE" sz="1900"/>
              <a:t> est donc délicat et suscite des questions éthiques de l’ordre de la préservation de la vie privée.</a:t>
            </a:r>
          </a:p>
        </p:txBody>
      </p:sp>
    </p:spTree>
    <p:extLst>
      <p:ext uri="{BB962C8B-B14F-4D97-AF65-F5344CB8AC3E}">
        <p14:creationId xmlns:p14="http://schemas.microsoft.com/office/powerpoint/2010/main" val="1235587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E4490D0-3672-446A-AC12-B4830333B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9CB82C2-DF65-4EC1-8280-F201D50F5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E1D4427-852B-4B37-8E76-0E9F1810BA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FA4CD5CB-D209-4D70-8CA4-629731C59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EE432B8-603E-4570-A4E2-95F61653C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1110" y="639097"/>
            <a:ext cx="3401961" cy="36860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100">
                <a:solidFill>
                  <a:schemeClr val="tx1">
                    <a:lumMod val="85000"/>
                    <a:lumOff val="15000"/>
                  </a:schemeClr>
                </a:solidFill>
              </a:rPr>
              <a:t>Programmation Arduino</a:t>
            </a:r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6CE2BF55-9F9A-4F42-A556-55B7C1075F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3999" y="781957"/>
            <a:ext cx="6912217" cy="4770403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C6A2BAE-B461-4B55-8E1F-0722ABDD13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09305" y="4343400"/>
            <a:ext cx="32004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B4C27B90-DF2B-4D00-BA07-18ED774CD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93ACC25-C262-417A-8AA9-0641C772BD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5699272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50B2E1E-1DD7-4278-94BA-E7473FE95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Programmation C pour Arduino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24EA250-4B12-4B49-8162-918ECC5D6D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BE" dirty="0"/>
              <a:t>Code == texte</a:t>
            </a:r>
          </a:p>
          <a:p>
            <a:r>
              <a:rPr lang="fr-BE" dirty="0"/>
              <a:t>Exécution ligne par ligne</a:t>
            </a:r>
          </a:p>
          <a:p>
            <a:r>
              <a:rPr lang="fr-BE" dirty="0"/>
              <a:t>// Commentaire</a:t>
            </a:r>
          </a:p>
        </p:txBody>
      </p:sp>
    </p:spTree>
    <p:extLst>
      <p:ext uri="{BB962C8B-B14F-4D97-AF65-F5344CB8AC3E}">
        <p14:creationId xmlns:p14="http://schemas.microsoft.com/office/powerpoint/2010/main" val="19567110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96FE5B9-D53C-4F14-A8ED-ED3ACB860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Variable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799FC85-C751-462C-8559-0859208778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BE" dirty="0"/>
              <a:t>Un type</a:t>
            </a:r>
          </a:p>
          <a:p>
            <a:pPr lvl="1"/>
            <a:r>
              <a:rPr lang="fr-BE" dirty="0" err="1"/>
              <a:t>int</a:t>
            </a:r>
            <a:endParaRPr lang="fr-BE" dirty="0"/>
          </a:p>
          <a:p>
            <a:pPr lvl="1"/>
            <a:r>
              <a:rPr lang="fr-BE" dirty="0" err="1"/>
              <a:t>float</a:t>
            </a:r>
            <a:endParaRPr lang="fr-BE" dirty="0"/>
          </a:p>
          <a:p>
            <a:pPr lvl="1"/>
            <a:r>
              <a:rPr lang="fr-BE" dirty="0"/>
              <a:t>char[]</a:t>
            </a:r>
          </a:p>
          <a:p>
            <a:r>
              <a:rPr lang="fr-BE" dirty="0"/>
              <a:t>Un nom</a:t>
            </a:r>
          </a:p>
          <a:p>
            <a:r>
              <a:rPr lang="fr-BE" dirty="0"/>
              <a:t>Une valeur de départ compatible avec le type (optionnel)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9A4BA2E5-C107-4C83-8D82-4312B3B4E626}"/>
              </a:ext>
            </a:extLst>
          </p:cNvPr>
          <p:cNvSpPr txBox="1"/>
          <p:nvPr/>
        </p:nvSpPr>
        <p:spPr>
          <a:xfrm>
            <a:off x="6611608" y="1954673"/>
            <a:ext cx="2821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 err="1">
                <a:solidFill>
                  <a:schemeClr val="accent2"/>
                </a:solidFill>
                <a:latin typeface="Consolas" panose="020B0609020204030204" pitchFamily="49" charset="0"/>
              </a:rPr>
              <a:t>int</a:t>
            </a:r>
            <a:r>
              <a:rPr lang="fr-BE" dirty="0">
                <a:solidFill>
                  <a:schemeClr val="accent2"/>
                </a:solidFill>
                <a:latin typeface="Consolas" panose="020B0609020204030204" pitchFamily="49" charset="0"/>
              </a:rPr>
              <a:t> pin = 13;</a:t>
            </a:r>
          </a:p>
        </p:txBody>
      </p:sp>
    </p:spTree>
    <p:extLst>
      <p:ext uri="{BB962C8B-B14F-4D97-AF65-F5344CB8AC3E}">
        <p14:creationId xmlns:p14="http://schemas.microsoft.com/office/powerpoint/2010/main" val="32089433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A4C8C23-4A63-4DC5-AE39-4A507DE6A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Fonctions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767C61A-839D-4A0A-9B98-AB78BA57314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fr-BE" dirty="0"/>
              <a:t>Un nom</a:t>
            </a:r>
          </a:p>
          <a:p>
            <a:r>
              <a:rPr lang="fr-BE" dirty="0"/>
              <a:t>Des paramètres avec un type et un nom (optionnel)</a:t>
            </a:r>
          </a:p>
          <a:p>
            <a:r>
              <a:rPr lang="fr-BE" dirty="0"/>
              <a:t>Un type de retour</a:t>
            </a:r>
          </a:p>
          <a:p>
            <a:r>
              <a:rPr lang="fr-BE" dirty="0"/>
              <a:t>Un code d’implémentation</a:t>
            </a:r>
          </a:p>
        </p:txBody>
      </p:sp>
      <p:sp>
        <p:nvSpPr>
          <p:cNvPr id="9" name="Espace réservé du contenu 8">
            <a:extLst>
              <a:ext uri="{FF2B5EF4-FFF2-40B4-BE49-F238E27FC236}">
                <a16:creationId xmlns:a16="http://schemas.microsoft.com/office/drawing/2014/main" id="{04DC5F5F-BD5D-4C55-BC73-651DBB90EF0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10000"/>
          </a:bodyPr>
          <a:lstStyle/>
          <a:p>
            <a:pPr marL="0" lvl="0" indent="0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r>
              <a:rPr lang="fr-BE" sz="1800" dirty="0" err="1">
                <a:solidFill>
                  <a:schemeClr val="tx2"/>
                </a:solidFill>
                <a:latin typeface="Consolas" panose="020B0609020204030204" pitchFamily="49" charset="0"/>
              </a:rPr>
              <a:t>void</a:t>
            </a:r>
            <a:r>
              <a:rPr lang="fr-BE" sz="1800" dirty="0">
                <a:solidFill>
                  <a:schemeClr val="tx2"/>
                </a:solidFill>
                <a:latin typeface="Consolas" panose="020B0609020204030204" pitchFamily="49" charset="0"/>
              </a:rPr>
              <a:t> setup(){</a:t>
            </a:r>
          </a:p>
          <a:p>
            <a:pPr marL="0" lvl="0" indent="0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r>
              <a:rPr lang="fr-BE" sz="1800" dirty="0">
                <a:solidFill>
                  <a:schemeClr val="tx2"/>
                </a:solidFill>
                <a:latin typeface="Consolas" panose="020B0609020204030204" pitchFamily="49" charset="0"/>
              </a:rPr>
              <a:t>  </a:t>
            </a:r>
            <a:r>
              <a:rPr lang="fr-BE" sz="1800" dirty="0" err="1">
                <a:solidFill>
                  <a:schemeClr val="tx2"/>
                </a:solidFill>
                <a:latin typeface="Consolas" panose="020B0609020204030204" pitchFamily="49" charset="0"/>
              </a:rPr>
              <a:t>Serial.begin</a:t>
            </a:r>
            <a:r>
              <a:rPr lang="fr-BE" sz="1800" dirty="0">
                <a:solidFill>
                  <a:schemeClr val="tx2"/>
                </a:solidFill>
                <a:latin typeface="Consolas" panose="020B0609020204030204" pitchFamily="49" charset="0"/>
              </a:rPr>
              <a:t>(9600);</a:t>
            </a:r>
          </a:p>
          <a:p>
            <a:pPr marL="0" lvl="0" indent="0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r>
              <a:rPr lang="fr-BE" sz="1800" dirty="0">
                <a:solidFill>
                  <a:schemeClr val="tx2"/>
                </a:solidFill>
                <a:latin typeface="Consolas" panose="020B0609020204030204" pitchFamily="49" charset="0"/>
              </a:rPr>
              <a:t>}</a:t>
            </a:r>
          </a:p>
          <a:p>
            <a:pPr marL="0" lvl="0" indent="0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endParaRPr lang="fr-BE" sz="18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pPr marL="0" lvl="0" indent="0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r>
              <a:rPr lang="fr-BE" sz="1800" dirty="0" err="1">
                <a:solidFill>
                  <a:schemeClr val="tx2"/>
                </a:solidFill>
                <a:latin typeface="Consolas" panose="020B0609020204030204" pitchFamily="49" charset="0"/>
              </a:rPr>
              <a:t>void</a:t>
            </a:r>
            <a:r>
              <a:rPr lang="fr-BE" sz="1800" dirty="0">
                <a:solidFill>
                  <a:schemeClr val="tx2"/>
                </a:solidFill>
                <a:latin typeface="Consolas" panose="020B0609020204030204" pitchFamily="49" charset="0"/>
              </a:rPr>
              <a:t> </a:t>
            </a:r>
            <a:r>
              <a:rPr lang="fr-BE" sz="1800" dirty="0" err="1">
                <a:solidFill>
                  <a:schemeClr val="tx2"/>
                </a:solidFill>
                <a:latin typeface="Consolas" panose="020B0609020204030204" pitchFamily="49" charset="0"/>
              </a:rPr>
              <a:t>loop</a:t>
            </a:r>
            <a:r>
              <a:rPr lang="fr-BE" sz="1800" dirty="0">
                <a:solidFill>
                  <a:schemeClr val="tx2"/>
                </a:solidFill>
                <a:latin typeface="Consolas" panose="020B0609020204030204" pitchFamily="49" charset="0"/>
              </a:rPr>
              <a:t>() {</a:t>
            </a:r>
          </a:p>
          <a:p>
            <a:pPr marL="0" lvl="0" indent="0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r>
              <a:rPr lang="fr-BE" sz="1800" dirty="0">
                <a:solidFill>
                  <a:schemeClr val="tx2"/>
                </a:solidFill>
                <a:latin typeface="Consolas" panose="020B0609020204030204" pitchFamily="49" charset="0"/>
              </a:rPr>
              <a:t>  </a:t>
            </a:r>
            <a:r>
              <a:rPr lang="fr-BE" sz="1800" dirty="0" err="1">
                <a:solidFill>
                  <a:schemeClr val="tx2"/>
                </a:solidFill>
                <a:latin typeface="Consolas" panose="020B0609020204030204" pitchFamily="49" charset="0"/>
              </a:rPr>
              <a:t>int</a:t>
            </a:r>
            <a:r>
              <a:rPr lang="fr-BE" sz="1800" dirty="0">
                <a:solidFill>
                  <a:schemeClr val="tx2"/>
                </a:solidFill>
                <a:latin typeface="Consolas" panose="020B0609020204030204" pitchFamily="49" charset="0"/>
              </a:rPr>
              <a:t> i = 2;</a:t>
            </a:r>
          </a:p>
          <a:p>
            <a:pPr marL="0" lvl="0" indent="0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r>
              <a:rPr lang="fr-BE" sz="1800" dirty="0">
                <a:solidFill>
                  <a:schemeClr val="tx2"/>
                </a:solidFill>
                <a:latin typeface="Consolas" panose="020B0609020204030204" pitchFamily="49" charset="0"/>
              </a:rPr>
              <a:t>  </a:t>
            </a:r>
            <a:r>
              <a:rPr lang="fr-BE" sz="1800" dirty="0" err="1">
                <a:solidFill>
                  <a:schemeClr val="tx2"/>
                </a:solidFill>
                <a:latin typeface="Consolas" panose="020B0609020204030204" pitchFamily="49" charset="0"/>
              </a:rPr>
              <a:t>int</a:t>
            </a:r>
            <a:r>
              <a:rPr lang="fr-BE" sz="1800" dirty="0">
                <a:solidFill>
                  <a:schemeClr val="tx2"/>
                </a:solidFill>
                <a:latin typeface="Consolas" panose="020B0609020204030204" pitchFamily="49" charset="0"/>
              </a:rPr>
              <a:t> j = 3;</a:t>
            </a:r>
          </a:p>
          <a:p>
            <a:pPr marL="0" lvl="0" indent="0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r>
              <a:rPr lang="fr-BE" sz="1800" dirty="0">
                <a:solidFill>
                  <a:schemeClr val="tx2"/>
                </a:solidFill>
                <a:latin typeface="Consolas" panose="020B0609020204030204" pitchFamily="49" charset="0"/>
              </a:rPr>
              <a:t>  </a:t>
            </a:r>
            <a:r>
              <a:rPr lang="fr-BE" sz="1800" dirty="0" err="1">
                <a:solidFill>
                  <a:schemeClr val="tx2"/>
                </a:solidFill>
                <a:latin typeface="Consolas" panose="020B0609020204030204" pitchFamily="49" charset="0"/>
              </a:rPr>
              <a:t>int</a:t>
            </a:r>
            <a:r>
              <a:rPr lang="fr-BE" sz="1800" dirty="0">
                <a:solidFill>
                  <a:schemeClr val="tx2"/>
                </a:solidFill>
                <a:latin typeface="Consolas" panose="020B0609020204030204" pitchFamily="49" charset="0"/>
              </a:rPr>
              <a:t> k;</a:t>
            </a:r>
          </a:p>
          <a:p>
            <a:pPr marL="0" lvl="0" indent="0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endParaRPr lang="fr-BE" sz="18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pPr marL="0" lvl="0" indent="0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r>
              <a:rPr lang="fr-BE" sz="1800" dirty="0">
                <a:solidFill>
                  <a:schemeClr val="tx2"/>
                </a:solidFill>
                <a:latin typeface="Consolas" panose="020B0609020204030204" pitchFamily="49" charset="0"/>
              </a:rPr>
              <a:t>  k = </a:t>
            </a:r>
            <a:r>
              <a:rPr lang="fr-BE" sz="1800" dirty="0" err="1">
                <a:solidFill>
                  <a:schemeClr val="accent2"/>
                </a:solidFill>
                <a:latin typeface="Consolas" panose="020B0609020204030204" pitchFamily="49" charset="0"/>
              </a:rPr>
              <a:t>myMultiplyFunction</a:t>
            </a:r>
            <a:r>
              <a:rPr lang="fr-BE" sz="1800" dirty="0">
                <a:solidFill>
                  <a:schemeClr val="accent2"/>
                </a:solidFill>
                <a:latin typeface="Consolas" panose="020B0609020204030204" pitchFamily="49" charset="0"/>
              </a:rPr>
              <a:t>(i, j)</a:t>
            </a:r>
            <a:r>
              <a:rPr lang="fr-BE" sz="1800" dirty="0">
                <a:solidFill>
                  <a:schemeClr val="tx2"/>
                </a:solidFill>
                <a:latin typeface="Consolas" panose="020B0609020204030204" pitchFamily="49" charset="0"/>
              </a:rPr>
              <a:t>;</a:t>
            </a:r>
          </a:p>
          <a:p>
            <a:pPr marL="0" lvl="0" indent="0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r>
              <a:rPr lang="fr-BE" sz="1800" dirty="0">
                <a:solidFill>
                  <a:schemeClr val="tx2"/>
                </a:solidFill>
                <a:latin typeface="Consolas" panose="020B0609020204030204" pitchFamily="49" charset="0"/>
              </a:rPr>
              <a:t>  </a:t>
            </a:r>
            <a:r>
              <a:rPr lang="fr-BE" sz="1800" dirty="0" err="1">
                <a:solidFill>
                  <a:schemeClr val="tx2"/>
                </a:solidFill>
                <a:latin typeface="Consolas" panose="020B0609020204030204" pitchFamily="49" charset="0"/>
              </a:rPr>
              <a:t>Serial.println</a:t>
            </a:r>
            <a:r>
              <a:rPr lang="fr-BE" sz="1800" dirty="0">
                <a:solidFill>
                  <a:schemeClr val="tx2"/>
                </a:solidFill>
                <a:latin typeface="Consolas" panose="020B0609020204030204" pitchFamily="49" charset="0"/>
              </a:rPr>
              <a:t>(k);</a:t>
            </a:r>
          </a:p>
          <a:p>
            <a:pPr marL="0" lvl="0" indent="0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r>
              <a:rPr lang="fr-BE" sz="1800" dirty="0">
                <a:solidFill>
                  <a:schemeClr val="tx2"/>
                </a:solidFill>
                <a:latin typeface="Consolas" panose="020B0609020204030204" pitchFamily="49" charset="0"/>
              </a:rPr>
              <a:t>  </a:t>
            </a:r>
            <a:r>
              <a:rPr lang="fr-BE" sz="1800" dirty="0" err="1">
                <a:solidFill>
                  <a:schemeClr val="tx2"/>
                </a:solidFill>
                <a:latin typeface="Consolas" panose="020B0609020204030204" pitchFamily="49" charset="0"/>
              </a:rPr>
              <a:t>delay</a:t>
            </a:r>
            <a:r>
              <a:rPr lang="fr-BE" sz="1800" dirty="0">
                <a:solidFill>
                  <a:schemeClr val="tx2"/>
                </a:solidFill>
                <a:latin typeface="Consolas" panose="020B0609020204030204" pitchFamily="49" charset="0"/>
              </a:rPr>
              <a:t>(500);</a:t>
            </a:r>
          </a:p>
          <a:p>
            <a:pPr marL="0" lvl="0" indent="0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r>
              <a:rPr lang="fr-BE" sz="1800" dirty="0">
                <a:solidFill>
                  <a:schemeClr val="tx2"/>
                </a:solidFill>
                <a:latin typeface="Consolas" panose="020B0609020204030204" pitchFamily="49" charset="0"/>
              </a:rPr>
              <a:t>}</a:t>
            </a:r>
          </a:p>
          <a:p>
            <a:pPr marL="0" lvl="0" indent="0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endParaRPr lang="fr-BE" sz="18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pPr marL="0" lvl="0" indent="0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r>
              <a:rPr lang="fr-BE" sz="1800" dirty="0" err="1">
                <a:solidFill>
                  <a:schemeClr val="accent2"/>
                </a:solidFill>
                <a:latin typeface="Consolas" panose="020B0609020204030204" pitchFamily="49" charset="0"/>
              </a:rPr>
              <a:t>int</a:t>
            </a:r>
            <a:r>
              <a:rPr lang="fr-BE" sz="1800" dirty="0">
                <a:solidFill>
                  <a:schemeClr val="accent2"/>
                </a:solidFill>
                <a:latin typeface="Consolas" panose="020B0609020204030204" pitchFamily="49" charset="0"/>
              </a:rPr>
              <a:t> </a:t>
            </a:r>
            <a:r>
              <a:rPr lang="fr-BE" sz="1800" dirty="0" err="1">
                <a:solidFill>
                  <a:schemeClr val="accent2"/>
                </a:solidFill>
                <a:latin typeface="Consolas" panose="020B0609020204030204" pitchFamily="49" charset="0"/>
              </a:rPr>
              <a:t>myMultiplyFunction</a:t>
            </a:r>
            <a:r>
              <a:rPr lang="fr-BE" sz="1800" dirty="0">
                <a:solidFill>
                  <a:schemeClr val="accent2"/>
                </a:solidFill>
                <a:latin typeface="Consolas" panose="020B0609020204030204" pitchFamily="49" charset="0"/>
              </a:rPr>
              <a:t>(</a:t>
            </a:r>
            <a:r>
              <a:rPr lang="fr-BE" sz="1800" dirty="0" err="1">
                <a:solidFill>
                  <a:schemeClr val="accent2"/>
                </a:solidFill>
                <a:latin typeface="Consolas" panose="020B0609020204030204" pitchFamily="49" charset="0"/>
              </a:rPr>
              <a:t>int</a:t>
            </a:r>
            <a:r>
              <a:rPr lang="fr-BE" sz="1800" dirty="0">
                <a:solidFill>
                  <a:schemeClr val="accent2"/>
                </a:solidFill>
                <a:latin typeface="Consolas" panose="020B0609020204030204" pitchFamily="49" charset="0"/>
              </a:rPr>
              <a:t> x, </a:t>
            </a:r>
            <a:r>
              <a:rPr lang="fr-BE" sz="1800" dirty="0" err="1">
                <a:solidFill>
                  <a:schemeClr val="accent2"/>
                </a:solidFill>
                <a:latin typeface="Consolas" panose="020B0609020204030204" pitchFamily="49" charset="0"/>
              </a:rPr>
              <a:t>int</a:t>
            </a:r>
            <a:r>
              <a:rPr lang="fr-BE" sz="1800" dirty="0">
                <a:solidFill>
                  <a:schemeClr val="accent2"/>
                </a:solidFill>
                <a:latin typeface="Consolas" panose="020B0609020204030204" pitchFamily="49" charset="0"/>
              </a:rPr>
              <a:t> y){</a:t>
            </a:r>
          </a:p>
          <a:p>
            <a:pPr marL="0" lvl="0" indent="0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r>
              <a:rPr lang="fr-BE" sz="1800" dirty="0">
                <a:solidFill>
                  <a:schemeClr val="accent2"/>
                </a:solidFill>
                <a:latin typeface="Consolas" panose="020B0609020204030204" pitchFamily="49" charset="0"/>
              </a:rPr>
              <a:t>  </a:t>
            </a:r>
            <a:r>
              <a:rPr lang="fr-BE" sz="1800" dirty="0" err="1">
                <a:solidFill>
                  <a:schemeClr val="accent2"/>
                </a:solidFill>
                <a:latin typeface="Consolas" panose="020B0609020204030204" pitchFamily="49" charset="0"/>
              </a:rPr>
              <a:t>int</a:t>
            </a:r>
            <a:r>
              <a:rPr lang="fr-BE" sz="1800" dirty="0">
                <a:solidFill>
                  <a:schemeClr val="accent2"/>
                </a:solidFill>
                <a:latin typeface="Consolas" panose="020B0609020204030204" pitchFamily="49" charset="0"/>
              </a:rPr>
              <a:t> </a:t>
            </a:r>
            <a:r>
              <a:rPr lang="fr-BE" sz="1800" dirty="0" err="1">
                <a:solidFill>
                  <a:schemeClr val="accent2"/>
                </a:solidFill>
                <a:latin typeface="Consolas" panose="020B0609020204030204" pitchFamily="49" charset="0"/>
              </a:rPr>
              <a:t>result</a:t>
            </a:r>
            <a:r>
              <a:rPr lang="fr-BE" sz="1800" dirty="0">
                <a:solidFill>
                  <a:schemeClr val="accent2"/>
                </a:solidFill>
                <a:latin typeface="Consolas" panose="020B0609020204030204" pitchFamily="49" charset="0"/>
              </a:rPr>
              <a:t>;</a:t>
            </a:r>
          </a:p>
          <a:p>
            <a:pPr marL="0" lvl="0" indent="0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r>
              <a:rPr lang="fr-BE" sz="1800" dirty="0">
                <a:solidFill>
                  <a:schemeClr val="accent2"/>
                </a:solidFill>
                <a:latin typeface="Consolas" panose="020B0609020204030204" pitchFamily="49" charset="0"/>
              </a:rPr>
              <a:t>  </a:t>
            </a:r>
            <a:r>
              <a:rPr lang="fr-BE" sz="1800" dirty="0" err="1">
                <a:solidFill>
                  <a:schemeClr val="accent2"/>
                </a:solidFill>
                <a:latin typeface="Consolas" panose="020B0609020204030204" pitchFamily="49" charset="0"/>
              </a:rPr>
              <a:t>result</a:t>
            </a:r>
            <a:r>
              <a:rPr lang="fr-BE" sz="1800" dirty="0">
                <a:solidFill>
                  <a:schemeClr val="accent2"/>
                </a:solidFill>
                <a:latin typeface="Consolas" panose="020B0609020204030204" pitchFamily="49" charset="0"/>
              </a:rPr>
              <a:t> = x * y;</a:t>
            </a:r>
          </a:p>
          <a:p>
            <a:pPr marL="0" lvl="0" indent="0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r>
              <a:rPr lang="fr-BE" sz="1800" dirty="0">
                <a:solidFill>
                  <a:schemeClr val="accent2"/>
                </a:solidFill>
                <a:latin typeface="Consolas" panose="020B0609020204030204" pitchFamily="49" charset="0"/>
              </a:rPr>
              <a:t>  return </a:t>
            </a:r>
            <a:r>
              <a:rPr lang="fr-BE" sz="1800" dirty="0" err="1">
                <a:solidFill>
                  <a:schemeClr val="accent2"/>
                </a:solidFill>
                <a:latin typeface="Consolas" panose="020B0609020204030204" pitchFamily="49" charset="0"/>
              </a:rPr>
              <a:t>result</a:t>
            </a:r>
            <a:r>
              <a:rPr lang="fr-BE" sz="1800" dirty="0">
                <a:solidFill>
                  <a:schemeClr val="accent2"/>
                </a:solidFill>
                <a:latin typeface="Consolas" panose="020B0609020204030204" pitchFamily="49" charset="0"/>
              </a:rPr>
              <a:t>;</a:t>
            </a:r>
          </a:p>
          <a:p>
            <a:pPr marL="0" lvl="0" indent="0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r>
              <a:rPr lang="fr-BE" sz="1800" dirty="0">
                <a:solidFill>
                  <a:schemeClr val="accent2"/>
                </a:solidFill>
                <a:latin typeface="Consolas" panose="020B0609020204030204" pitchFamily="49" charset="0"/>
              </a:rPr>
              <a:t>}</a:t>
            </a:r>
          </a:p>
          <a:p>
            <a:endParaRPr lang="fr-BE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59423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517ADCA-3F5C-41A5-86EE-D330AA539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Fonctions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304FD4D2-CDED-4A6F-A356-58E193BB7D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BE" dirty="0"/>
              <a:t>Il existe 2 fonctions spéciales en Arduino</a:t>
            </a:r>
          </a:p>
          <a:p>
            <a:r>
              <a:rPr lang="fr-BE" dirty="0">
                <a:latin typeface="Consolas" panose="020B0609020204030204" pitchFamily="49" charset="0"/>
              </a:rPr>
              <a:t>setup()</a:t>
            </a:r>
          </a:p>
          <a:p>
            <a:pPr lvl="1"/>
            <a:r>
              <a:rPr lang="fr-BE" dirty="0"/>
              <a:t>Est </a:t>
            </a:r>
            <a:r>
              <a:rPr lang="fr-BE" dirty="0" err="1"/>
              <a:t>executée</a:t>
            </a:r>
            <a:r>
              <a:rPr lang="fr-BE" dirty="0"/>
              <a:t> 1 seule fois au démarrage de l’Arduino</a:t>
            </a:r>
          </a:p>
          <a:p>
            <a:r>
              <a:rPr lang="fr-BE" dirty="0" err="1">
                <a:latin typeface="Consolas" panose="020B0609020204030204" pitchFamily="49" charset="0"/>
              </a:rPr>
              <a:t>loop</a:t>
            </a:r>
            <a:r>
              <a:rPr lang="fr-BE" dirty="0">
                <a:latin typeface="Consolas" panose="020B0609020204030204" pitchFamily="49" charset="0"/>
              </a:rPr>
              <a:t>()</a:t>
            </a:r>
          </a:p>
          <a:p>
            <a:pPr lvl="1"/>
            <a:r>
              <a:rPr lang="fr-BE" dirty="0"/>
              <a:t>Est exécutée en boucle une fois l’Arduino démarré</a:t>
            </a:r>
          </a:p>
        </p:txBody>
      </p:sp>
    </p:spTree>
    <p:extLst>
      <p:ext uri="{BB962C8B-B14F-4D97-AF65-F5344CB8AC3E}">
        <p14:creationId xmlns:p14="http://schemas.microsoft.com/office/powerpoint/2010/main" val="26647022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736858C-681F-48E2-9D73-807952573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Condition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FF993773-B5F1-461F-BF26-5F2F89BEAA1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BE" dirty="0"/>
              <a:t>Une condition à tester</a:t>
            </a:r>
          </a:p>
          <a:p>
            <a:r>
              <a:rPr lang="fr-BE" dirty="0"/>
              <a:t>Un bout de code à exécuter si la condition est vérifiée</a:t>
            </a:r>
          </a:p>
          <a:p>
            <a:r>
              <a:rPr lang="fr-BE" dirty="0"/>
              <a:t>Un bout de code à exécuter si la condition n’est pas vérifiée (optionnel)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AA8482D3-12B8-4058-A77C-CB02601C261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</a:rPr>
              <a:t>if (x &gt; 120) {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</a:rPr>
              <a:t>digitalWrite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</a:rPr>
              <a:t>(LEDpin1, HIGH);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</a:rPr>
              <a:t>digitalWrite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</a:rPr>
              <a:t>(LEDpin2, HIGH);</a:t>
            </a:r>
          </a:p>
          <a:p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</a:rPr>
              <a:t>}</a:t>
            </a:r>
          </a:p>
          <a:p>
            <a:endParaRPr lang="en-US" dirty="0">
              <a:solidFill>
                <a:schemeClr val="accent2"/>
              </a:solidFill>
              <a:latin typeface="Consolas" panose="020B0609020204030204" pitchFamily="49" charset="0"/>
            </a:endParaRPr>
          </a:p>
          <a:p>
            <a:r>
              <a:rPr lang="fr-BE" dirty="0">
                <a:solidFill>
                  <a:schemeClr val="accent2"/>
                </a:solidFill>
                <a:latin typeface="Consolas" panose="020B0609020204030204" pitchFamily="49" charset="0"/>
              </a:rPr>
              <a:t>if (y == 150) {</a:t>
            </a:r>
          </a:p>
          <a:p>
            <a:r>
              <a:rPr lang="fr-BE" dirty="0">
                <a:solidFill>
                  <a:schemeClr val="tx2"/>
                </a:solidFill>
                <a:latin typeface="Consolas" panose="020B0609020204030204" pitchFamily="49" charset="0"/>
              </a:rPr>
              <a:t>    </a:t>
            </a:r>
            <a:r>
              <a:rPr lang="fr-BE" dirty="0" err="1">
                <a:solidFill>
                  <a:schemeClr val="tx2"/>
                </a:solidFill>
                <a:latin typeface="Consolas" panose="020B0609020204030204" pitchFamily="49" charset="0"/>
              </a:rPr>
              <a:t>digitalWrite</a:t>
            </a:r>
            <a:r>
              <a:rPr lang="fr-BE" dirty="0">
                <a:solidFill>
                  <a:schemeClr val="tx2"/>
                </a:solidFill>
                <a:latin typeface="Consolas" panose="020B0609020204030204" pitchFamily="49" charset="0"/>
              </a:rPr>
              <a:t>(LEDpin4, LOW);</a:t>
            </a:r>
          </a:p>
          <a:p>
            <a:r>
              <a:rPr lang="fr-BE" dirty="0">
                <a:solidFill>
                  <a:schemeClr val="accent2"/>
                </a:solidFill>
                <a:latin typeface="Consolas" panose="020B0609020204030204" pitchFamily="49" charset="0"/>
              </a:rPr>
              <a:t>} </a:t>
            </a:r>
            <a:r>
              <a:rPr lang="fr-BE" dirty="0" err="1">
                <a:solidFill>
                  <a:schemeClr val="accent2"/>
                </a:solidFill>
                <a:latin typeface="Consolas" panose="020B0609020204030204" pitchFamily="49" charset="0"/>
              </a:rPr>
              <a:t>else</a:t>
            </a:r>
            <a:r>
              <a:rPr lang="fr-BE" dirty="0">
                <a:solidFill>
                  <a:schemeClr val="accent2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fr-BE" dirty="0">
                <a:solidFill>
                  <a:schemeClr val="tx2"/>
                </a:solidFill>
                <a:latin typeface="Consolas" panose="020B0609020204030204" pitchFamily="49" charset="0"/>
              </a:rPr>
              <a:t>    </a:t>
            </a:r>
            <a:r>
              <a:rPr lang="fr-BE" dirty="0" err="1">
                <a:solidFill>
                  <a:schemeClr val="tx2"/>
                </a:solidFill>
                <a:latin typeface="Consolas" panose="020B0609020204030204" pitchFamily="49" charset="0"/>
              </a:rPr>
              <a:t>digitalWrite</a:t>
            </a:r>
            <a:r>
              <a:rPr lang="fr-BE" dirty="0">
                <a:solidFill>
                  <a:schemeClr val="tx2"/>
                </a:solidFill>
                <a:latin typeface="Consolas" panose="020B0609020204030204" pitchFamily="49" charset="0"/>
              </a:rPr>
              <a:t>(LEDpin4, HIGH);</a:t>
            </a:r>
          </a:p>
          <a:p>
            <a:r>
              <a:rPr lang="fr-BE" dirty="0">
                <a:solidFill>
                  <a:schemeClr val="accent2"/>
                </a:solidFill>
                <a:latin typeface="Consolas" panose="020B0609020204030204" pitchFamily="49" charset="0"/>
              </a:rPr>
              <a:t>}</a:t>
            </a:r>
            <a:endParaRPr lang="en-US" dirty="0">
              <a:solidFill>
                <a:schemeClr val="accent2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81536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85FFBCB-6DA3-4107-9C27-2983407C4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Partage d’informations	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B59FC0F-CBC7-4746-83AB-26FD241ADC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fr-BE" sz="4000" dirty="0">
                <a:hlinkClick r:id="rId2"/>
              </a:rPr>
              <a:t>http://bit.ly/iot-eecampus3</a:t>
            </a:r>
            <a:r>
              <a:rPr lang="fr-BE" sz="4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765514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4B38BAC-7BC6-43FE-BEEA-505F71C25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Boucle </a:t>
            </a:r>
            <a:r>
              <a:rPr lang="fr-BE" dirty="0">
                <a:latin typeface="Consolas" panose="020B0609020204030204" pitchFamily="49" charset="0"/>
              </a:rPr>
              <a:t>for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694E7E4-BA34-42CB-BF94-BE9237BFE9C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fr-BE" dirty="0"/>
              <a:t>Un compteur</a:t>
            </a:r>
          </a:p>
          <a:p>
            <a:r>
              <a:rPr lang="fr-BE" dirty="0"/>
              <a:t>Un bout de code à répéter</a:t>
            </a:r>
          </a:p>
          <a:p>
            <a:r>
              <a:rPr lang="fr-BE" dirty="0"/>
              <a:t>À utiliser quand on sait combien de fois il faut répéter la boucle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5A912A69-4B62-405F-972D-809F4CA3273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nn-NO" dirty="0">
                <a:solidFill>
                  <a:schemeClr val="accent2"/>
                </a:solidFill>
                <a:latin typeface="Consolas" panose="020B0609020204030204" pitchFamily="49" charset="0"/>
              </a:rPr>
              <a:t>for (int i=0; i &lt;= 255; i++) {</a:t>
            </a:r>
          </a:p>
          <a:p>
            <a:r>
              <a:rPr lang="nn-NO" dirty="0">
                <a:solidFill>
                  <a:schemeClr val="tx2"/>
                </a:solidFill>
                <a:latin typeface="Consolas" panose="020B0609020204030204" pitchFamily="49" charset="0"/>
              </a:rPr>
              <a:t>    analogWrite(PWMpin, i);</a:t>
            </a:r>
          </a:p>
          <a:p>
            <a:r>
              <a:rPr lang="nn-NO" dirty="0">
                <a:solidFill>
                  <a:schemeClr val="tx2"/>
                </a:solidFill>
                <a:latin typeface="Consolas" panose="020B0609020204030204" pitchFamily="49" charset="0"/>
              </a:rPr>
              <a:t>    delay(10);</a:t>
            </a:r>
          </a:p>
          <a:p>
            <a:r>
              <a:rPr lang="nn-NO" dirty="0">
                <a:solidFill>
                  <a:schemeClr val="accent2"/>
                </a:solidFill>
                <a:latin typeface="Consolas" panose="020B0609020204030204" pitchFamily="49" charset="0"/>
              </a:rPr>
              <a:t>}</a:t>
            </a:r>
            <a:endParaRPr lang="fr-BE" dirty="0">
              <a:solidFill>
                <a:schemeClr val="accent2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01952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2040FBF-8174-4C03-8FBB-29D127B98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Boucle </a:t>
            </a:r>
            <a:r>
              <a:rPr lang="fr-BE" dirty="0" err="1">
                <a:latin typeface="Consolas" panose="020B0609020204030204" pitchFamily="49" charset="0"/>
              </a:rPr>
              <a:t>while</a:t>
            </a:r>
            <a:endParaRPr lang="fr-BE" dirty="0">
              <a:latin typeface="Consolas" panose="020B0609020204030204" pitchFamily="49" charset="0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2FCF137-5206-4979-93D5-2F131404754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fr-BE" dirty="0"/>
              <a:t>Une condition à vérifier</a:t>
            </a:r>
          </a:p>
          <a:p>
            <a:r>
              <a:rPr lang="fr-BE" dirty="0"/>
              <a:t>Un code à répéter</a:t>
            </a:r>
          </a:p>
          <a:p>
            <a:r>
              <a:rPr lang="fr-BE" dirty="0"/>
              <a:t>À utiliser lorsque l’on veut répéter une boucle tant qu’une condition est vérifiée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54489392-61B0-433E-B128-4E72AF8D339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int value = 0;</a:t>
            </a:r>
          </a:p>
          <a:p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</a:rPr>
              <a:t>while(value &lt; 10) {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</a:rPr>
              <a:t>digitalWrite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</a:rPr>
              <a:t>(LEDpin3, HIGH);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</a:rPr>
              <a:t>    delay(200);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</a:rPr>
              <a:t>digitalWrite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</a:rPr>
              <a:t>(LEDpin3, LOW);</a:t>
            </a:r>
          </a:p>
          <a:p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    value = </a:t>
            </a:r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</a:rPr>
              <a:t>analogRead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</a:rPr>
              <a:t>TRIMpin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</a:rPr>
              <a:t>}</a:t>
            </a:r>
            <a:endParaRPr lang="fr-BE" dirty="0">
              <a:solidFill>
                <a:schemeClr val="accent2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34403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59A62E36-18FE-44AD-8444-23F76337D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Découvrons les kits</a:t>
            </a:r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680E83CA-2832-4C5E-A087-C58B5FD1EE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9792190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607DA8C-5864-431A-9587-58F477EC27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Passons à la pratique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9B830144-660F-4930-AA77-777E869801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42775031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10">
            <a:extLst>
              <a:ext uri="{FF2B5EF4-FFF2-40B4-BE49-F238E27FC236}">
                <a16:creationId xmlns:a16="http://schemas.microsoft.com/office/drawing/2014/main" id="{25C8D2C1-DA83-420D-9635-D52CE066B5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12">
            <a:extLst>
              <a:ext uri="{FF2B5EF4-FFF2-40B4-BE49-F238E27FC236}">
                <a16:creationId xmlns:a16="http://schemas.microsoft.com/office/drawing/2014/main" id="{434F74C9-6A0B-409E-AD1C-45B58BE91B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4" name="Straight Connector 14">
            <a:extLst>
              <a:ext uri="{FF2B5EF4-FFF2-40B4-BE49-F238E27FC236}">
                <a16:creationId xmlns:a16="http://schemas.microsoft.com/office/drawing/2014/main" id="{F5486A9D-1265-4B57-91E6-68E666B97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 5">
            <a:extLst>
              <a:ext uri="{FF2B5EF4-FFF2-40B4-BE49-F238E27FC236}">
                <a16:creationId xmlns:a16="http://schemas.microsoft.com/office/drawing/2014/main" id="{F074DDD7-9D1F-4582-9859-2E2A529315B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40000"/>
            <a:extLst/>
          </a:blip>
          <a:srcRect t="15730"/>
          <a:stretch/>
        </p:blipFill>
        <p:spPr>
          <a:xfrm>
            <a:off x="20" y="10"/>
            <a:ext cx="12191980" cy="6857991"/>
          </a:xfrm>
          <a:prstGeom prst="rect">
            <a:avLst/>
          </a:prstGeom>
        </p:spPr>
      </p:pic>
      <p:sp>
        <p:nvSpPr>
          <p:cNvPr id="4" name="Titre 3">
            <a:extLst>
              <a:ext uri="{FF2B5EF4-FFF2-40B4-BE49-F238E27FC236}">
                <a16:creationId xmlns:a16="http://schemas.microsoft.com/office/drawing/2014/main" id="{D31883C8-BEEE-4E05-8499-840C2BF8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Communication sans fil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6EC8700C-5CF9-4B56-97C6-DE1ACCC87C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00051" y="4455620"/>
            <a:ext cx="10058400" cy="1143000"/>
          </a:xfrm>
        </p:spPr>
        <p:txBody>
          <a:bodyPr vert="horz" lIns="91440" tIns="45720" rIns="91440" bIns="45720" rtlCol="0">
            <a:normAutofit/>
          </a:bodyPr>
          <a:lstStyle/>
          <a:p>
            <a:endParaRPr lang="en-US"/>
          </a:p>
        </p:txBody>
      </p:sp>
      <p:cxnSp>
        <p:nvCxnSpPr>
          <p:cNvPr id="25" name="Straight Connector 16">
            <a:extLst>
              <a:ext uri="{FF2B5EF4-FFF2-40B4-BE49-F238E27FC236}">
                <a16:creationId xmlns:a16="http://schemas.microsoft.com/office/drawing/2014/main" id="{E6E50488-8E5E-4E36-9763-092234CAED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2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18">
            <a:extLst>
              <a:ext uri="{FF2B5EF4-FFF2-40B4-BE49-F238E27FC236}">
                <a16:creationId xmlns:a16="http://schemas.microsoft.com/office/drawing/2014/main" id="{B9E780F8-2452-4595-A281-E594BA83DB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917F44A-7774-4C79-BEDC-0CC73C8C0E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9759967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59D9C9FC-4896-43F4-87A0-F79EE6622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nRF24L01</a:t>
            </a:r>
          </a:p>
        </p:txBody>
      </p:sp>
      <p:pic>
        <p:nvPicPr>
          <p:cNvPr id="13" name="Espace réservé du contenu 12" descr="Une image contenant capture d’écran, circuit&#10;&#10;Description générée avec un niveau de confiance élevé">
            <a:extLst>
              <a:ext uri="{FF2B5EF4-FFF2-40B4-BE49-F238E27FC236}">
                <a16:creationId xmlns:a16="http://schemas.microsoft.com/office/drawing/2014/main" id="{345F7EB9-557E-4FE3-8D4B-A7AA970AEC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682049" y="1846263"/>
            <a:ext cx="6888227" cy="4022725"/>
          </a:xfr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05DEBB15-9EC1-45FA-B31F-B1A4DA565F29}"/>
              </a:ext>
            </a:extLst>
          </p:cNvPr>
          <p:cNvSpPr txBox="1"/>
          <p:nvPr/>
        </p:nvSpPr>
        <p:spPr>
          <a:xfrm>
            <a:off x="8229601" y="1271588"/>
            <a:ext cx="30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>
                <a:hlinkClick r:id="rId4"/>
              </a:rPr>
              <a:t>http://tmrh20.github.io/RF24/</a:t>
            </a:r>
            <a:r>
              <a:rPr lang="fr-BE" dirty="0"/>
              <a:t> 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770C6B9F-8DFB-424F-B856-242038C2D0D7}"/>
              </a:ext>
            </a:extLst>
          </p:cNvPr>
          <p:cNvSpPr txBox="1"/>
          <p:nvPr/>
        </p:nvSpPr>
        <p:spPr>
          <a:xfrm>
            <a:off x="2682049" y="5868988"/>
            <a:ext cx="688822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900">
                <a:hlinkClick r:id="rId3" tooltip="https://www.arduinoecia.com.br/2015/02/comunicacao-wireless-arduino-nrf24l01.html"/>
              </a:rPr>
              <a:t>Cette photo</a:t>
            </a:r>
            <a:r>
              <a:rPr lang="fr-BE" sz="900"/>
              <a:t> par Auteur inconnu est soumis à la licence </a:t>
            </a:r>
            <a:r>
              <a:rPr lang="fr-BE" sz="900">
                <a:hlinkClick r:id="rId5" tooltip="https://creativecommons.org/licenses/by-sa/3.0/"/>
              </a:rPr>
              <a:t>CC BY-SA</a:t>
            </a:r>
            <a:endParaRPr lang="fr-BE" sz="900"/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D946AEDF-92B7-4025-90E9-61FBA64DD3F2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9686926" y="1675114"/>
            <a:ext cx="2229908" cy="5335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633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CD38B415-8785-4F9F-B50F-85ACCE4B16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fr-BE" dirty="0"/>
              <a:t>Communication </a:t>
            </a:r>
            <a:r>
              <a:rPr lang="fr-BE" dirty="0" err="1"/>
              <a:t>WiFi</a:t>
            </a:r>
            <a:endParaRPr lang="fr-BE" dirty="0"/>
          </a:p>
        </p:txBody>
      </p:sp>
      <p:pic>
        <p:nvPicPr>
          <p:cNvPr id="9" name="Espace réservé du contenu 8" descr="Ordinateur portable">
            <a:extLst>
              <a:ext uri="{FF2B5EF4-FFF2-40B4-BE49-F238E27FC236}">
                <a16:creationId xmlns:a16="http://schemas.microsoft.com/office/drawing/2014/main" id="{A2E3FA35-3CC8-46F2-9908-3CC8582EA3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84226" y="4225255"/>
            <a:ext cx="1558592" cy="1558592"/>
          </a:xfrm>
        </p:spPr>
      </p:pic>
      <p:pic>
        <p:nvPicPr>
          <p:cNvPr id="11" name="Graphique 10" descr="Routeur sans fil">
            <a:extLst>
              <a:ext uri="{FF2B5EF4-FFF2-40B4-BE49-F238E27FC236}">
                <a16:creationId xmlns:a16="http://schemas.microsoft.com/office/drawing/2014/main" id="{C93202C0-D7B1-4EE3-ABB1-D428D05768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09189" y="1961501"/>
            <a:ext cx="1558592" cy="1558592"/>
          </a:xfrm>
          <a:prstGeom prst="rect">
            <a:avLst/>
          </a:prstGeom>
        </p:spPr>
      </p:pic>
      <p:pic>
        <p:nvPicPr>
          <p:cNvPr id="19" name="Espace réservé du contenu 8" descr="Ordinateur portable">
            <a:extLst>
              <a:ext uri="{FF2B5EF4-FFF2-40B4-BE49-F238E27FC236}">
                <a16:creationId xmlns:a16="http://schemas.microsoft.com/office/drawing/2014/main" id="{507D337A-4067-4BD4-AE03-EA6F865902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34152" y="4290351"/>
            <a:ext cx="1558592" cy="1558592"/>
          </a:xfrm>
          <a:prstGeom prst="rect">
            <a:avLst/>
          </a:prstGeom>
        </p:spPr>
      </p:pic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D78C1025-8C35-411D-A1C0-600CB953B604}"/>
              </a:ext>
            </a:extLst>
          </p:cNvPr>
          <p:cNvCxnSpPr/>
          <p:nvPr/>
        </p:nvCxnSpPr>
        <p:spPr>
          <a:xfrm flipV="1">
            <a:off x="3103808" y="3151031"/>
            <a:ext cx="2056327" cy="1074224"/>
          </a:xfrm>
          <a:prstGeom prst="straightConnector1">
            <a:avLst/>
          </a:prstGeom>
          <a:ln w="76200"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avec flèche 22">
            <a:extLst>
              <a:ext uri="{FF2B5EF4-FFF2-40B4-BE49-F238E27FC236}">
                <a16:creationId xmlns:a16="http://schemas.microsoft.com/office/drawing/2014/main" id="{3EE22C8D-14E6-459D-B342-DB26D07923BF}"/>
              </a:ext>
            </a:extLst>
          </p:cNvPr>
          <p:cNvCxnSpPr>
            <a:cxnSpLocks/>
          </p:cNvCxnSpPr>
          <p:nvPr/>
        </p:nvCxnSpPr>
        <p:spPr>
          <a:xfrm flipH="1" flipV="1">
            <a:off x="7016835" y="3151031"/>
            <a:ext cx="2056327" cy="1074224"/>
          </a:xfrm>
          <a:prstGeom prst="straightConnector1">
            <a:avLst/>
          </a:prstGeom>
          <a:ln w="76200">
            <a:solidFill>
              <a:schemeClr val="accent1"/>
            </a:solidFill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7" name="ZoneTexte 16">
            <a:extLst>
              <a:ext uri="{FF2B5EF4-FFF2-40B4-BE49-F238E27FC236}">
                <a16:creationId xmlns:a16="http://schemas.microsoft.com/office/drawing/2014/main" id="{CE8DE924-3E8F-4934-AE6E-2B1F21A2D282}"/>
              </a:ext>
            </a:extLst>
          </p:cNvPr>
          <p:cNvSpPr txBox="1"/>
          <p:nvPr/>
        </p:nvSpPr>
        <p:spPr>
          <a:xfrm>
            <a:off x="9234152" y="5568486"/>
            <a:ext cx="1558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BE" dirty="0"/>
              <a:t>Transmetteur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BE781569-B648-4FDF-8040-35BE7E534229}"/>
              </a:ext>
            </a:extLst>
          </p:cNvPr>
          <p:cNvSpPr txBox="1"/>
          <p:nvPr/>
        </p:nvSpPr>
        <p:spPr>
          <a:xfrm>
            <a:off x="1399256" y="5568486"/>
            <a:ext cx="1528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BE" dirty="0"/>
              <a:t>Transmetteur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AC9795F0-26E2-46C3-A5CB-D519AB65AAEC}"/>
              </a:ext>
            </a:extLst>
          </p:cNvPr>
          <p:cNvSpPr txBox="1"/>
          <p:nvPr/>
        </p:nvSpPr>
        <p:spPr>
          <a:xfrm>
            <a:off x="5380147" y="3392662"/>
            <a:ext cx="1416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BE" dirty="0"/>
              <a:t>Point d’accès</a:t>
            </a:r>
          </a:p>
        </p:txBody>
      </p:sp>
    </p:spTree>
    <p:extLst>
      <p:ext uri="{BB962C8B-B14F-4D97-AF65-F5344CB8AC3E}">
        <p14:creationId xmlns:p14="http://schemas.microsoft.com/office/powerpoint/2010/main" val="14886912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8CCC7C4-881B-42F8-9787-92B8DD323F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WiFi</a:t>
            </a:r>
            <a:endParaRPr lang="fr-BE" dirty="0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0DBDF8A0-F6F4-4134-9F7E-4D6FAF0233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/>
              <a:t>Avantages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A2F9558D-B306-4949-96F7-70019F8C73D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fr-BE" dirty="0"/>
              <a:t>Vitesse de transfert ++</a:t>
            </a:r>
          </a:p>
          <a:p>
            <a:r>
              <a:rPr lang="fr-BE" dirty="0"/>
              <a:t>Portée +</a:t>
            </a:r>
          </a:p>
          <a:p>
            <a:r>
              <a:rPr lang="fr-BE" dirty="0"/>
              <a:t>Coût des transmetteurs -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AB02CEA1-91FB-4E51-91E1-8248AA0BC6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fr-BE" dirty="0">
                <a:solidFill>
                  <a:schemeClr val="accent2"/>
                </a:solidFill>
              </a:rPr>
              <a:t>Inconvénients</a:t>
            </a:r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A964E2BF-BBB6-43A0-AC3F-99571FE29F11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fr-BE" dirty="0"/>
              <a:t>Consommation d’énergie ++</a:t>
            </a:r>
          </a:p>
          <a:p>
            <a:r>
              <a:rPr lang="fr-BE" dirty="0"/>
              <a:t>Facilité de configuration -</a:t>
            </a:r>
          </a:p>
        </p:txBody>
      </p:sp>
    </p:spTree>
    <p:extLst>
      <p:ext uri="{BB962C8B-B14F-4D97-AF65-F5344CB8AC3E}">
        <p14:creationId xmlns:p14="http://schemas.microsoft.com/office/powerpoint/2010/main" val="31850952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5" name="Connecteur droit avec flèche 84">
            <a:extLst>
              <a:ext uri="{FF2B5EF4-FFF2-40B4-BE49-F238E27FC236}">
                <a16:creationId xmlns:a16="http://schemas.microsoft.com/office/drawing/2014/main" id="{AA797C1F-C461-4C04-9805-B7DDAC22375F}"/>
              </a:ext>
            </a:extLst>
          </p:cNvPr>
          <p:cNvCxnSpPr>
            <a:cxnSpLocks/>
            <a:stCxn id="13" idx="7"/>
            <a:endCxn id="67" idx="3"/>
          </p:cNvCxnSpPr>
          <p:nvPr/>
        </p:nvCxnSpPr>
        <p:spPr>
          <a:xfrm flipV="1">
            <a:off x="5205463" y="2172484"/>
            <a:ext cx="1431989" cy="3443174"/>
          </a:xfrm>
          <a:prstGeom prst="straightConnector1">
            <a:avLst/>
          </a:prstGeom>
          <a:ln w="38100" cap="flat" cmpd="sng" algn="ctr">
            <a:solidFill>
              <a:schemeClr val="bg1">
                <a:lumMod val="65000"/>
              </a:schemeClr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20" name="Graphique 13" descr="Train">
            <a:extLst>
              <a:ext uri="{FF2B5EF4-FFF2-40B4-BE49-F238E27FC236}">
                <a16:creationId xmlns:a16="http://schemas.microsoft.com/office/drawing/2014/main" id="{98B9C257-B08C-4525-8ED3-26C990A33B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506340">
            <a:off x="5551518" y="3306591"/>
            <a:ext cx="914400" cy="914400"/>
          </a:xfrm>
          <a:prstGeom prst="rect">
            <a:avLst/>
          </a:prstGeom>
        </p:spPr>
      </p:pic>
      <p:sp>
        <p:nvSpPr>
          <p:cNvPr id="7" name="Titre 6">
            <a:extLst>
              <a:ext uri="{FF2B5EF4-FFF2-40B4-BE49-F238E27FC236}">
                <a16:creationId xmlns:a16="http://schemas.microsoft.com/office/drawing/2014/main" id="{3213CE36-9645-4AFD-9106-968CCF172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Internet Protocol (IP)</a:t>
            </a:r>
          </a:p>
        </p:txBody>
      </p:sp>
      <p:pic>
        <p:nvPicPr>
          <p:cNvPr id="56" name="Espace réservé du contenu 55" descr="Vélo">
            <a:extLst>
              <a:ext uri="{FF2B5EF4-FFF2-40B4-BE49-F238E27FC236}">
                <a16:creationId xmlns:a16="http://schemas.microsoft.com/office/drawing/2014/main" id="{C4673FB3-E14F-4841-A33C-355D27E7D5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8318832">
            <a:off x="8769746" y="3482870"/>
            <a:ext cx="914400" cy="914400"/>
          </a:xfrm>
        </p:spPr>
      </p:pic>
      <p:pic>
        <p:nvPicPr>
          <p:cNvPr id="9" name="Graphique 7" descr="Enveloppe">
            <a:extLst>
              <a:ext uri="{FF2B5EF4-FFF2-40B4-BE49-F238E27FC236}">
                <a16:creationId xmlns:a16="http://schemas.microsoft.com/office/drawing/2014/main" id="{9491C626-8914-4D54-86B6-1BBCF431AC6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983991" y="3302710"/>
            <a:ext cx="621707" cy="621707"/>
          </a:xfrm>
          <a:prstGeom prst="rect">
            <a:avLst/>
          </a:prstGeom>
        </p:spPr>
      </p:pic>
      <p:sp>
        <p:nvSpPr>
          <p:cNvPr id="12" name="Ellipse 11">
            <a:extLst>
              <a:ext uri="{FF2B5EF4-FFF2-40B4-BE49-F238E27FC236}">
                <a16:creationId xmlns:a16="http://schemas.microsoft.com/office/drawing/2014/main" id="{B383AF58-0BE1-4F91-82BB-0A426F4E7904}"/>
              </a:ext>
            </a:extLst>
          </p:cNvPr>
          <p:cNvSpPr/>
          <p:nvPr/>
        </p:nvSpPr>
        <p:spPr>
          <a:xfrm>
            <a:off x="3253329" y="1969810"/>
            <a:ext cx="333286" cy="33328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BE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BE4D534D-EE54-41E3-85F3-8F83330993F3}"/>
              </a:ext>
            </a:extLst>
          </p:cNvPr>
          <p:cNvSpPr/>
          <p:nvPr/>
        </p:nvSpPr>
        <p:spPr>
          <a:xfrm>
            <a:off x="4920986" y="5566849"/>
            <a:ext cx="333286" cy="33328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BE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05B635F7-E1BF-43B6-89D2-483504613A98}"/>
              </a:ext>
            </a:extLst>
          </p:cNvPr>
          <p:cNvSpPr/>
          <p:nvPr/>
        </p:nvSpPr>
        <p:spPr>
          <a:xfrm>
            <a:off x="8256300" y="5521600"/>
            <a:ext cx="333286" cy="33328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BE"/>
          </a:p>
        </p:txBody>
      </p: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BB65CF60-BC35-4C66-8D59-76A77EEB3A65}"/>
              </a:ext>
            </a:extLst>
          </p:cNvPr>
          <p:cNvCxnSpPr>
            <a:cxnSpLocks/>
            <a:stCxn id="10" idx="3"/>
            <a:endCxn id="12" idx="3"/>
          </p:cNvCxnSpPr>
          <p:nvPr/>
        </p:nvCxnSpPr>
        <p:spPr>
          <a:xfrm flipV="1">
            <a:off x="1918958" y="2254287"/>
            <a:ext cx="1383180" cy="1124887"/>
          </a:xfrm>
          <a:prstGeom prst="straightConnector1">
            <a:avLst/>
          </a:prstGeom>
          <a:ln w="38100" cap="flat" cmpd="sng" algn="ctr">
            <a:solidFill>
              <a:schemeClr val="bg1">
                <a:lumMod val="65000"/>
              </a:schemeClr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BC9A0C2D-3B65-47A6-975A-C1FA096B24AA}"/>
              </a:ext>
            </a:extLst>
          </p:cNvPr>
          <p:cNvCxnSpPr>
            <a:cxnSpLocks/>
            <a:stCxn id="12" idx="5"/>
            <a:endCxn id="13" idx="1"/>
          </p:cNvCxnSpPr>
          <p:nvPr/>
        </p:nvCxnSpPr>
        <p:spPr>
          <a:xfrm>
            <a:off x="3537806" y="2254287"/>
            <a:ext cx="1431989" cy="3361371"/>
          </a:xfrm>
          <a:prstGeom prst="straightConnector1">
            <a:avLst/>
          </a:prstGeom>
          <a:ln w="38100" cap="flat" cmpd="sng" algn="ctr">
            <a:solidFill>
              <a:schemeClr val="bg1">
                <a:lumMod val="65000"/>
              </a:schemeClr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67F0E59C-1833-4B2C-BFF5-EE9F27AAAA2F}"/>
              </a:ext>
            </a:extLst>
          </p:cNvPr>
          <p:cNvCxnSpPr>
            <a:cxnSpLocks/>
            <a:stCxn id="67" idx="5"/>
            <a:endCxn id="14" idx="2"/>
          </p:cNvCxnSpPr>
          <p:nvPr/>
        </p:nvCxnSpPr>
        <p:spPr>
          <a:xfrm>
            <a:off x="6873120" y="2172484"/>
            <a:ext cx="1383180" cy="3515759"/>
          </a:xfrm>
          <a:prstGeom prst="straightConnector1">
            <a:avLst/>
          </a:prstGeom>
          <a:ln w="38100" cap="flat" cmpd="sng" algn="ctr">
            <a:solidFill>
              <a:schemeClr val="bg1">
                <a:lumMod val="65000"/>
              </a:schemeClr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AC3ED835-8287-4D86-B1D9-80D63520357A}"/>
              </a:ext>
            </a:extLst>
          </p:cNvPr>
          <p:cNvCxnSpPr>
            <a:cxnSpLocks/>
            <a:stCxn id="14" idx="5"/>
            <a:endCxn id="11" idx="1"/>
          </p:cNvCxnSpPr>
          <p:nvPr/>
        </p:nvCxnSpPr>
        <p:spPr>
          <a:xfrm flipV="1">
            <a:off x="8540777" y="3306590"/>
            <a:ext cx="1575708" cy="2499487"/>
          </a:xfrm>
          <a:prstGeom prst="straightConnector1">
            <a:avLst/>
          </a:prstGeom>
          <a:ln w="38100" cap="flat" cmpd="sng" algn="ctr">
            <a:solidFill>
              <a:schemeClr val="bg1">
                <a:lumMod val="65000"/>
              </a:schemeClr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9" name="Graphique 17" descr="Avion">
            <a:extLst>
              <a:ext uri="{FF2B5EF4-FFF2-40B4-BE49-F238E27FC236}">
                <a16:creationId xmlns:a16="http://schemas.microsoft.com/office/drawing/2014/main" id="{1DB4C309-2C90-41A1-9B9E-38C75771326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9048035">
            <a:off x="3780087" y="3366743"/>
            <a:ext cx="914400" cy="914400"/>
          </a:xfrm>
          <a:prstGeom prst="rect">
            <a:avLst/>
          </a:prstGeom>
        </p:spPr>
      </p:pic>
      <p:pic>
        <p:nvPicPr>
          <p:cNvPr id="21" name="Graphique 20" descr="Fusée">
            <a:extLst>
              <a:ext uri="{FF2B5EF4-FFF2-40B4-BE49-F238E27FC236}">
                <a16:creationId xmlns:a16="http://schemas.microsoft.com/office/drawing/2014/main" id="{DAAC972C-9A69-467D-BD4A-6F36871D379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6877507">
            <a:off x="7070855" y="3350720"/>
            <a:ext cx="914400" cy="914400"/>
          </a:xfrm>
          <a:prstGeom prst="rect">
            <a:avLst/>
          </a:prstGeom>
        </p:spPr>
      </p:pic>
      <p:grpSp>
        <p:nvGrpSpPr>
          <p:cNvPr id="26" name="Groupe 25">
            <a:extLst>
              <a:ext uri="{FF2B5EF4-FFF2-40B4-BE49-F238E27FC236}">
                <a16:creationId xmlns:a16="http://schemas.microsoft.com/office/drawing/2014/main" id="{CC98E10B-A638-494F-B32C-D89FDD92C975}"/>
              </a:ext>
            </a:extLst>
          </p:cNvPr>
          <p:cNvGrpSpPr/>
          <p:nvPr/>
        </p:nvGrpSpPr>
        <p:grpSpPr>
          <a:xfrm>
            <a:off x="1004558" y="2921974"/>
            <a:ext cx="914400" cy="1114226"/>
            <a:chOff x="2395988" y="797636"/>
            <a:chExt cx="914400" cy="1114226"/>
          </a:xfrm>
        </p:grpSpPr>
        <p:pic>
          <p:nvPicPr>
            <p:cNvPr id="10" name="Graphique 22" descr="Domicile">
              <a:extLst>
                <a:ext uri="{FF2B5EF4-FFF2-40B4-BE49-F238E27FC236}">
                  <a16:creationId xmlns:a16="http://schemas.microsoft.com/office/drawing/2014/main" id="{888DE5E5-55EE-4B7F-A56C-B02E3041B68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395988" y="797636"/>
              <a:ext cx="914400" cy="914400"/>
            </a:xfrm>
            <a:prstGeom prst="rect">
              <a:avLst/>
            </a:prstGeom>
          </p:spPr>
        </p:pic>
        <p:sp>
          <p:nvSpPr>
            <p:cNvPr id="22" name="ZoneTexte 47">
              <a:extLst>
                <a:ext uri="{FF2B5EF4-FFF2-40B4-BE49-F238E27FC236}">
                  <a16:creationId xmlns:a16="http://schemas.microsoft.com/office/drawing/2014/main" id="{C7E9094F-74DD-46C0-B900-B7F6E5A6F10D}"/>
                </a:ext>
              </a:extLst>
            </p:cNvPr>
            <p:cNvSpPr txBox="1"/>
            <p:nvPr/>
          </p:nvSpPr>
          <p:spPr>
            <a:xfrm>
              <a:off x="2474657" y="1542530"/>
              <a:ext cx="8080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fr-BE" dirty="0">
                  <a:solidFill>
                    <a:schemeClr val="accent3"/>
                  </a:solidFill>
                </a:rPr>
                <a:t>source</a:t>
              </a:r>
            </a:p>
          </p:txBody>
        </p:sp>
      </p:grpSp>
      <p:grpSp>
        <p:nvGrpSpPr>
          <p:cNvPr id="39" name="Groupe 38">
            <a:extLst>
              <a:ext uri="{FF2B5EF4-FFF2-40B4-BE49-F238E27FC236}">
                <a16:creationId xmlns:a16="http://schemas.microsoft.com/office/drawing/2014/main" id="{77EF655E-6785-46F4-B331-DDAA9285E80D}"/>
              </a:ext>
            </a:extLst>
          </p:cNvPr>
          <p:cNvGrpSpPr/>
          <p:nvPr/>
        </p:nvGrpSpPr>
        <p:grpSpPr>
          <a:xfrm>
            <a:off x="9923956" y="2849390"/>
            <a:ext cx="1299458" cy="1159219"/>
            <a:chOff x="5300597" y="4901145"/>
            <a:chExt cx="1299458" cy="1159219"/>
          </a:xfrm>
        </p:grpSpPr>
        <p:pic>
          <p:nvPicPr>
            <p:cNvPr id="11" name="Graphique 23" descr="Domicile">
              <a:extLst>
                <a:ext uri="{FF2B5EF4-FFF2-40B4-BE49-F238E27FC236}">
                  <a16:creationId xmlns:a16="http://schemas.microsoft.com/office/drawing/2014/main" id="{270F5B1D-589D-482C-B38D-34EAEAF3D24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5493126" y="4901145"/>
              <a:ext cx="914400" cy="914400"/>
            </a:xfrm>
            <a:prstGeom prst="rect">
              <a:avLst/>
            </a:prstGeom>
          </p:spPr>
        </p:pic>
        <p:sp>
          <p:nvSpPr>
            <p:cNvPr id="23" name="ZoneTexte 48">
              <a:extLst>
                <a:ext uri="{FF2B5EF4-FFF2-40B4-BE49-F238E27FC236}">
                  <a16:creationId xmlns:a16="http://schemas.microsoft.com/office/drawing/2014/main" id="{88B64226-712B-4A87-8A42-75EB2BF25CEA}"/>
                </a:ext>
              </a:extLst>
            </p:cNvPr>
            <p:cNvSpPr txBox="1"/>
            <p:nvPr/>
          </p:nvSpPr>
          <p:spPr>
            <a:xfrm>
              <a:off x="5300597" y="5691032"/>
              <a:ext cx="12994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fr-BE" dirty="0">
                  <a:solidFill>
                    <a:schemeClr val="accent5"/>
                  </a:solidFill>
                </a:rPr>
                <a:t>destinataire</a:t>
              </a:r>
            </a:p>
          </p:txBody>
        </p:sp>
      </p:grpSp>
      <p:pic>
        <p:nvPicPr>
          <p:cNvPr id="58" name="Graphique 57" descr="Canoë">
            <a:extLst>
              <a:ext uri="{FF2B5EF4-FFF2-40B4-BE49-F238E27FC236}">
                <a16:creationId xmlns:a16="http://schemas.microsoft.com/office/drawing/2014/main" id="{78922BE4-794C-4155-B57B-9C3C5BB2B0A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 rot="19331426">
            <a:off x="1962106" y="2280480"/>
            <a:ext cx="914400" cy="914400"/>
          </a:xfrm>
          <a:prstGeom prst="rect">
            <a:avLst/>
          </a:prstGeom>
        </p:spPr>
      </p:pic>
      <p:sp>
        <p:nvSpPr>
          <p:cNvPr id="67" name="Ellipse 66">
            <a:extLst>
              <a:ext uri="{FF2B5EF4-FFF2-40B4-BE49-F238E27FC236}">
                <a16:creationId xmlns:a16="http://schemas.microsoft.com/office/drawing/2014/main" id="{B855F764-139D-4B70-AF7D-23E040ADABA8}"/>
              </a:ext>
            </a:extLst>
          </p:cNvPr>
          <p:cNvSpPr/>
          <p:nvPr/>
        </p:nvSpPr>
        <p:spPr>
          <a:xfrm>
            <a:off x="6588643" y="1888007"/>
            <a:ext cx="333286" cy="33328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1568367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765A7E2-1FAC-448A-A074-9E7D07DFDD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fr-BE"/>
              <a:t>Internet Protocol (IP)</a:t>
            </a:r>
            <a:endParaRPr lang="fr-BE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DC78D91-2935-42E4-BBC0-FC13B53FFC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r>
              <a:rPr lang="fr-BE" dirty="0"/>
              <a:t>Adressage statique</a:t>
            </a:r>
          </a:p>
          <a:p>
            <a:pPr lvl="1"/>
            <a:r>
              <a:rPr lang="fr-BE" dirty="0"/>
              <a:t>Adresse : 192.168.14.211</a:t>
            </a:r>
          </a:p>
          <a:p>
            <a:pPr lvl="1"/>
            <a:r>
              <a:rPr lang="fr-BE" dirty="0"/>
              <a:t>Masque de sous-réseau : 255.255.255.0</a:t>
            </a:r>
          </a:p>
          <a:p>
            <a:pPr lvl="1"/>
            <a:r>
              <a:rPr lang="fr-BE" dirty="0"/>
              <a:t>Passerelle : 192.168.0.1</a:t>
            </a:r>
          </a:p>
          <a:p>
            <a:r>
              <a:rPr lang="fr-BE" dirty="0"/>
              <a:t>Adressage dynamique (DHCP)</a:t>
            </a:r>
          </a:p>
          <a:p>
            <a:pPr lvl="1"/>
            <a:r>
              <a:rPr lang="fr-BE" dirty="0"/>
              <a:t>Attribution automatique</a:t>
            </a:r>
          </a:p>
          <a:p>
            <a:pPr lvl="1"/>
            <a:r>
              <a:rPr lang="fr-BE" dirty="0"/>
              <a:t>Configuration réseau</a:t>
            </a:r>
          </a:p>
        </p:txBody>
      </p:sp>
      <p:pic>
        <p:nvPicPr>
          <p:cNvPr id="10" name="Espace réservé du contenu 9">
            <a:extLst>
              <a:ext uri="{FF2B5EF4-FFF2-40B4-BE49-F238E27FC236}">
                <a16:creationId xmlns:a16="http://schemas.microsoft.com/office/drawing/2014/main" id="{6EBE270B-BA02-4579-B636-08E96DAD74F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218238" y="2190060"/>
            <a:ext cx="4937125" cy="3335130"/>
          </a:xfrm>
        </p:spPr>
      </p:pic>
    </p:spTree>
    <p:extLst>
      <p:ext uri="{BB962C8B-B14F-4D97-AF65-F5344CB8AC3E}">
        <p14:creationId xmlns:p14="http://schemas.microsoft.com/office/powerpoint/2010/main" val="18091811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FFD2F26-A713-427D-BF96-BA12A674C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BE"/>
          </a:p>
        </p:txBody>
      </p:sp>
      <mc:AlternateContent xmlns:mc="http://schemas.openxmlformats.org/markup-compatibility/2006">
        <mc:Choice xmlns:psuz="http://schemas.microsoft.com/office/powerpoint/2016/summaryzoom" Requires="psuz">
          <p:graphicFrame>
            <p:nvGraphicFramePr>
              <p:cNvPr id="5" name="Zoom de résumé 4">
                <a:extLst>
                  <a:ext uri="{FF2B5EF4-FFF2-40B4-BE49-F238E27FC236}">
                    <a16:creationId xmlns:a16="http://schemas.microsoft.com/office/drawing/2014/main" id="{2A50C0F3-0187-40C0-8344-911E240E322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84960079"/>
                  </p:ext>
                </p:extLst>
              </p:nvPr>
            </p:nvGraphicFramePr>
            <p:xfrm>
              <a:off x="1096963" y="1846263"/>
              <a:ext cx="10058400" cy="4022725"/>
            </p:xfrm>
            <a:graphic>
              <a:graphicData uri="http://schemas.microsoft.com/office/powerpoint/2016/summaryzoom">
                <psuz:summaryZm>
                  <psuz:summaryZmObj sectionId="{4965F4FD-7760-4DCF-B342-A9B62B8756FF}">
                    <psuz:zmPr id="{15CEBEEA-AF73-4D2E-9752-2E203FC78385}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375618" y="695913"/>
                          <a:ext cx="2263140" cy="1273016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D240FD1A-E6CD-41E9-A5E1-21B5776F8909}">
                    <psuz:zmPr id="{80B9B9E5-9A46-40D7-8C73-5DC708012DEC}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2723626" y="695913"/>
                          <a:ext cx="2263140" cy="1273016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9FA8D4D5-D88F-48ED-B254-A07B02C01287}">
                    <psuz:zmPr id="{C45989D9-05C8-4FB9-94AE-68E14FB51EF1}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5071634" y="695913"/>
                          <a:ext cx="2263140" cy="1273016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63544750-BFF2-4343-9026-38EA39E27307}">
                    <psuz:zmPr id="{F8BC4E53-AC96-477E-911E-22CCD4AE90BB}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7419642" y="695913"/>
                          <a:ext cx="2263140" cy="1273016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AE9C4020-BF9F-4484-9EE9-038919B8BF90}">
                    <psuz:zmPr id="{595D86A8-9DCD-403B-AC37-3CA3CD38D6EC}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375618" y="2053797"/>
                          <a:ext cx="2263140" cy="1273016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AD6B3946-F547-40E7-BF45-C610D1DF8A53}">
                    <psuz:zmPr id="{6BFA3490-8B73-4C77-A77A-5FE71E25701C}" transitionDur="1000">
                      <p166:blipFill xmlns:p166="http://schemas.microsoft.com/office/powerpoint/2016/6/main">
                        <a:blip r:embed="rId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2723626" y="2053797"/>
                          <a:ext cx="2263140" cy="1273016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6067ED4C-D661-4D92-8DD8-D570A511DB5D}">
                    <psuz:zmPr id="{2EFCA89C-84E8-4195-9F27-93C8176D525B}" transitionDur="1000">
                      <p166:blipFill xmlns:p166="http://schemas.microsoft.com/office/powerpoint/2016/6/main">
                        <a:blip r:embed="rId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5071634" y="2053797"/>
                          <a:ext cx="2263140" cy="1273016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D6B05555-E1A5-4056-994E-78E5E6DE96DD}">
                    <psuz:zmPr id="{A4C41779-B5FF-43AB-A6B3-040DE14D9422}" transitionDur="1000">
                      <p166:blipFill xmlns:p166="http://schemas.microsoft.com/office/powerpoint/2016/6/main">
                        <a:blip r:embed="rId9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7419642" y="2053797"/>
                          <a:ext cx="2263140" cy="1273016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gridLayout/>
                </psuz:summaryZm>
              </a:graphicData>
            </a:graphic>
          </p:graphicFrame>
        </mc:Choice>
        <mc:Fallback>
          <p:grpSp>
            <p:nvGrpSpPr>
              <p:cNvPr id="5" name="Zoom de résumé 4">
                <a:extLst>
                  <a:ext uri="{FF2B5EF4-FFF2-40B4-BE49-F238E27FC236}">
                    <a16:creationId xmlns:a16="http://schemas.microsoft.com/office/drawing/2014/main" id="{2A50C0F3-0187-40C0-8344-911E240E3220}"/>
                  </a:ext>
                </a:extLst>
              </p:cNvPr>
              <p:cNvGrpSpPr>
                <a:grpSpLocks noGrp="1" noUngrp="1" noRot="1" noChangeAspect="1" noMove="1" noResize="1"/>
              </p:cNvGrpSpPr>
              <p:nvPr/>
            </p:nvGrpSpPr>
            <p:grpSpPr>
              <a:xfrm>
                <a:off x="1096963" y="1846263"/>
                <a:ext cx="10058400" cy="4022725"/>
                <a:chOff x="1096963" y="1846263"/>
                <a:chExt cx="10058400" cy="4022725"/>
              </a:xfrm>
            </p:grpSpPr>
            <p:pic>
              <p:nvPicPr>
                <p:cNvPr id="3" name="Image 3">
                  <a:hlinkClick r:id="rId10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472581" y="2542176"/>
                  <a:ext cx="2263140" cy="1273016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4" name="Image 4">
                  <a:hlinkClick r:id="rId11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820589" y="2542176"/>
                  <a:ext cx="2263140" cy="1273016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6" name="Image 6">
                  <a:hlinkClick r:id="rId12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168597" y="2542176"/>
                  <a:ext cx="2263140" cy="1273016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7" name="Image 7">
                  <a:hlinkClick r:id="rId13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516605" y="2542176"/>
                  <a:ext cx="2263140" cy="1273016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8" name="Image 8">
                  <a:hlinkClick r:id="rId14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472581" y="3900060"/>
                  <a:ext cx="2263140" cy="1273016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9" name="Image 9">
                  <a:hlinkClick r:id="rId15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820589" y="3900060"/>
                  <a:ext cx="2263140" cy="1273016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10" name="Image 10">
                  <a:hlinkClick r:id="rId16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168597" y="3900060"/>
                  <a:ext cx="2263140" cy="1273016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11" name="Image 11">
                  <a:hlinkClick r:id="rId17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516605" y="3900060"/>
                  <a:ext cx="2263140" cy="1273016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p:grpSp>
        </mc:Fallback>
      </mc:AlternateContent>
    </p:spTree>
    <p:extLst>
      <p:ext uri="{BB962C8B-B14F-4D97-AF65-F5344CB8AC3E}">
        <p14:creationId xmlns:p14="http://schemas.microsoft.com/office/powerpoint/2010/main" val="15448692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BC47B0D-A39E-4FFD-869D-2C1A91D3B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Arduino </a:t>
            </a:r>
            <a:r>
              <a:rPr lang="fr-BE" dirty="0" err="1"/>
              <a:t>Yún</a:t>
            </a:r>
            <a:endParaRPr lang="fr-BE" dirty="0"/>
          </a:p>
        </p:txBody>
      </p:sp>
      <p:pic>
        <p:nvPicPr>
          <p:cNvPr id="3080" name="Picture 8" descr="https://www.arduino.cc/en/uploads/Guide/YunResetIllustrations.png">
            <a:extLst>
              <a:ext uri="{FF2B5EF4-FFF2-40B4-BE49-F238E27FC236}">
                <a16:creationId xmlns:a16="http://schemas.microsoft.com/office/drawing/2014/main" id="{6FE0E873-750E-43A5-93EE-799E2E07AA90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96963" y="2125218"/>
            <a:ext cx="4938712" cy="3464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s://www.arduino.cc/en/uploads/Guide/YunStatusLEDs.png">
            <a:extLst>
              <a:ext uri="{FF2B5EF4-FFF2-40B4-BE49-F238E27FC236}">
                <a16:creationId xmlns:a16="http://schemas.microsoft.com/office/drawing/2014/main" id="{E5ED3A19-95CD-41D9-AC09-2E2F23A3020E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7221" y="1846263"/>
            <a:ext cx="4299158" cy="402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67A0A7D0-0B3A-41E3-B7CA-A4E674BCEB65}"/>
              </a:ext>
            </a:extLst>
          </p:cNvPr>
          <p:cNvSpPr txBox="1"/>
          <p:nvPr/>
        </p:nvSpPr>
        <p:spPr>
          <a:xfrm>
            <a:off x="6296025" y="1214002"/>
            <a:ext cx="5039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dirty="0">
                <a:hlinkClick r:id="rId4"/>
              </a:rPr>
              <a:t>https://www.arduino.cc/en/Tutorial/YunFirstConfig</a:t>
            </a:r>
            <a:r>
              <a:rPr lang="fr-B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939847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6000"/>
                <a:shade val="99000"/>
                <a:satMod val="140000"/>
              </a:schemeClr>
            </a:gs>
            <a:gs pos="65000">
              <a:schemeClr val="bg1">
                <a:tint val="100000"/>
                <a:shade val="80000"/>
                <a:satMod val="130000"/>
              </a:schemeClr>
            </a:gs>
            <a:gs pos="100000">
              <a:schemeClr val="bg1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5C8D2C1-DA83-420D-9635-D52CE066B5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34F74C9-6A0B-409E-AD1C-45B58BE91B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5486A9D-1265-4B57-91E6-68E666B97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Image 7">
            <a:extLst>
              <a:ext uri="{FF2B5EF4-FFF2-40B4-BE49-F238E27FC236}">
                <a16:creationId xmlns:a16="http://schemas.microsoft.com/office/drawing/2014/main" id="{2016281E-55BA-4E00-92EF-6EF57D221A9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/>
          </a:blip>
          <a:srcRect t="13444" b="260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" name="Titre 4">
            <a:extLst>
              <a:ext uri="{FF2B5EF4-FFF2-40B4-BE49-F238E27FC236}">
                <a16:creationId xmlns:a16="http://schemas.microsoft.com/office/drawing/2014/main" id="{12A42B11-110F-4AF4-8D28-528737D40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Outils spécifiques IoT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56D14F0B-6BFA-4E0A-A144-EDEF5BBB30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00051" y="4455620"/>
            <a:ext cx="10058400" cy="1143000"/>
          </a:xfrm>
        </p:spPr>
        <p:txBody>
          <a:bodyPr vert="horz" lIns="91440" tIns="45720" rIns="91440" bIns="45720" rtlCol="0">
            <a:normAutofit/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071767D-5FF7-4508-B8B7-BB60FF3AB2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C4E89C94-E462-4566-A15A-32835FD68B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25F4A20-71FB-4A26-92E2-89DED49264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3864063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D1E9690D-B6E9-40EF-A9A5-31C3F8FA2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MQTT</a:t>
            </a:r>
          </a:p>
        </p:txBody>
      </p:sp>
      <p:pic>
        <p:nvPicPr>
          <p:cNvPr id="1030" name="Picture 6" descr="http://www.plantuml.com/plantuml/png/AqWiAibCpYn8p2jHSCx9JCqhSUGgG19pAihFJYr24O8eS-A2qhfs43LM0Q5EFfx17Wf5-Vcv-YMfkGMfHOabfKMf2aQcN7fwUb3rZd3rmQ5EmSv1dawk63f8CDgO2w94rmvgF5vd0000">
            <a:extLst>
              <a:ext uri="{FF2B5EF4-FFF2-40B4-BE49-F238E27FC236}">
                <a16:creationId xmlns:a16="http://schemas.microsoft.com/office/drawing/2014/main" id="{99AA7217-A6D9-46E2-A085-514D61575AE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7683" y="1898400"/>
            <a:ext cx="8516960" cy="391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10822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D947D3A-314F-4E88-8797-27A0217BB8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fr-BE"/>
              <a:t>Node-RED</a:t>
            </a:r>
            <a:endParaRPr lang="fr-BE" dirty="0"/>
          </a:p>
        </p:txBody>
      </p:sp>
      <p:pic>
        <p:nvPicPr>
          <p:cNvPr id="2050" name="Picture 2" descr="Node-RED: A visual tool for wiring the Internet of Things">
            <a:extLst>
              <a:ext uri="{FF2B5EF4-FFF2-40B4-BE49-F238E27FC236}">
                <a16:creationId xmlns:a16="http://schemas.microsoft.com/office/drawing/2014/main" id="{751D2865-1E02-4FFC-98D8-183473D5E6D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4944" y="1846263"/>
            <a:ext cx="6082437" cy="402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08713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6000"/>
                <a:shade val="99000"/>
                <a:satMod val="140000"/>
              </a:schemeClr>
            </a:gs>
            <a:gs pos="65000">
              <a:schemeClr val="bg1">
                <a:tint val="100000"/>
                <a:shade val="80000"/>
                <a:satMod val="130000"/>
              </a:schemeClr>
            </a:gs>
            <a:gs pos="100000">
              <a:schemeClr val="bg1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25C8D2C1-DA83-420D-9635-D52CE066B5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34F74C9-6A0B-409E-AD1C-45B58BE91B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5486A9D-1265-4B57-91E6-68E666B97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Image 7">
            <a:extLst>
              <a:ext uri="{FF2B5EF4-FFF2-40B4-BE49-F238E27FC236}">
                <a16:creationId xmlns:a16="http://schemas.microsoft.com/office/drawing/2014/main" id="{FEF2E74D-7A9E-4D97-BF2C-D1B849B02CB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/>
          </a:blip>
          <a:srcRect t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" name="Titre 3">
            <a:extLst>
              <a:ext uri="{FF2B5EF4-FFF2-40B4-BE49-F238E27FC236}">
                <a16:creationId xmlns:a16="http://schemas.microsoft.com/office/drawing/2014/main" id="{56572D9D-0C7E-4820-8D12-122C141382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Conclusion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FF339DC4-E5C2-481A-AD2B-C83868C30D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00051" y="4455620"/>
            <a:ext cx="10058400" cy="1143000"/>
          </a:xfrm>
        </p:spPr>
        <p:txBody>
          <a:bodyPr vert="horz" lIns="91440" tIns="45720" rIns="91440" bIns="45720" rtlCol="0">
            <a:normAutofit/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071767D-5FF7-4508-B8B7-BB60FF3AB2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C4E89C94-E462-4566-A15A-32835FD68B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E25F4A20-71FB-4A26-92E2-89DED49264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0283961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570903AC-201A-49C2-A17A-3BD537D4B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Ce que nous avons vu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CABD7436-045E-4A79-A831-71FB491CCE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BE" dirty="0"/>
              <a:t>Programmation Arduino</a:t>
            </a:r>
          </a:p>
          <a:p>
            <a:r>
              <a:rPr lang="fr-BE" dirty="0"/>
              <a:t>Capteurs et actionneurs</a:t>
            </a:r>
          </a:p>
          <a:p>
            <a:r>
              <a:rPr lang="fr-BE" dirty="0"/>
              <a:t>Multimètre et console série</a:t>
            </a:r>
          </a:p>
          <a:p>
            <a:r>
              <a:rPr lang="fr-BE" dirty="0"/>
              <a:t>Communication sans fil</a:t>
            </a:r>
          </a:p>
        </p:txBody>
      </p:sp>
    </p:spTree>
    <p:extLst>
      <p:ext uri="{BB962C8B-B14F-4D97-AF65-F5344CB8AC3E}">
        <p14:creationId xmlns:p14="http://schemas.microsoft.com/office/powerpoint/2010/main" val="32361601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6B3822C-63EF-4F65-A5D0-8C5B3DDC9A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Ce que nous n’avons pas abordé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A2E8160-ACF3-467A-A948-A9D1315142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BE" dirty="0"/>
              <a:t>Sécurité</a:t>
            </a:r>
          </a:p>
          <a:p>
            <a:r>
              <a:rPr lang="fr-BE" dirty="0"/>
              <a:t>Mise à jour</a:t>
            </a:r>
          </a:p>
          <a:p>
            <a:r>
              <a:rPr lang="fr-BE" dirty="0"/>
              <a:t>Gestion d’énergie</a:t>
            </a:r>
          </a:p>
          <a:p>
            <a:r>
              <a:rPr lang="fr-BE" dirty="0"/>
              <a:t>Communication sans fil basse consommation</a:t>
            </a:r>
          </a:p>
          <a:p>
            <a:r>
              <a:rPr lang="fr-BE" dirty="0"/>
              <a:t>Packaging (chaleur, vibration)</a:t>
            </a:r>
          </a:p>
        </p:txBody>
      </p:sp>
    </p:spTree>
    <p:extLst>
      <p:ext uri="{BB962C8B-B14F-4D97-AF65-F5344CB8AC3E}">
        <p14:creationId xmlns:p14="http://schemas.microsoft.com/office/powerpoint/2010/main" val="4177905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D18D728-2628-4BF8-B369-2B4183827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Règles de conduite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D798419E-A163-466C-A4FD-C7266A7C43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BE" dirty="0"/>
              <a:t>Horaire</a:t>
            </a:r>
          </a:p>
          <a:p>
            <a:pPr lvl="1"/>
            <a:r>
              <a:rPr lang="fr-BE" dirty="0"/>
              <a:t>8:30 – 12:30 (pause vers 10:30)</a:t>
            </a:r>
          </a:p>
          <a:p>
            <a:pPr lvl="1"/>
            <a:r>
              <a:rPr lang="fr-BE" dirty="0"/>
              <a:t>13:30 – 17:30 (pause vers 15:30)</a:t>
            </a:r>
          </a:p>
          <a:p>
            <a:r>
              <a:rPr lang="fr-BE" dirty="0"/>
              <a:t>Prise de parole</a:t>
            </a:r>
          </a:p>
          <a:p>
            <a:pPr lvl="1"/>
            <a:r>
              <a:rPr lang="fr-BE" dirty="0"/>
              <a:t>Questions et commentaires bienvenus</a:t>
            </a:r>
          </a:p>
          <a:p>
            <a:pPr lvl="1"/>
            <a:r>
              <a:rPr lang="fr-BE" dirty="0"/>
              <a:t>Parler suffisamment fort pour être entendu par tout le monde</a:t>
            </a:r>
          </a:p>
          <a:p>
            <a:pPr lvl="1"/>
            <a:r>
              <a:rPr lang="fr-BE" dirty="0"/>
              <a:t>Ne pas monopoliser la parole</a:t>
            </a:r>
          </a:p>
          <a:p>
            <a:pPr lvl="1"/>
            <a:r>
              <a:rPr lang="fr-BE" dirty="0"/>
              <a:t>Ne pas interrompre</a:t>
            </a:r>
          </a:p>
          <a:p>
            <a:r>
              <a:rPr lang="fr-BE" dirty="0"/>
              <a:t>Respect de chacun</a:t>
            </a:r>
          </a:p>
          <a:p>
            <a:pPr lvl="1"/>
            <a:r>
              <a:rPr lang="fr-BE" dirty="0"/>
              <a:t>Commentaires discriminatoires non tolérés</a:t>
            </a:r>
          </a:p>
          <a:p>
            <a:pPr lvl="1"/>
            <a:r>
              <a:rPr lang="fr-BE" dirty="0"/>
              <a:t>Ne pas perturber le cours (GSM, réseaux sociaux)</a:t>
            </a:r>
          </a:p>
        </p:txBody>
      </p:sp>
    </p:spTree>
    <p:extLst>
      <p:ext uri="{BB962C8B-B14F-4D97-AF65-F5344CB8AC3E}">
        <p14:creationId xmlns:p14="http://schemas.microsoft.com/office/powerpoint/2010/main" val="15619218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C33BF9DD-8A45-4EEE-B231-0A14D322E5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B00FE859-27E2-4C7A-B8AD-EFF76BE546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4771" y="634946"/>
            <a:ext cx="6574972" cy="1450757"/>
          </a:xfrm>
        </p:spPr>
        <p:txBody>
          <a:bodyPr>
            <a:normAutofit/>
          </a:bodyPr>
          <a:lstStyle/>
          <a:p>
            <a:r>
              <a:rPr lang="fr-BE"/>
              <a:t>François Roland</a:t>
            </a:r>
            <a:endParaRPr lang="fr-BE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4CBAE310-9B0F-4B3E-ADC7-D6CBD89DA548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450903" y="640081"/>
            <a:ext cx="2367507" cy="5314406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020DCC9-F851-4562-BB20-1AB3C51BF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74770" y="2086188"/>
            <a:ext cx="608976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Espace réservé du contenu 7">
            <a:extLst>
              <a:ext uri="{FF2B5EF4-FFF2-40B4-BE49-F238E27FC236}">
                <a16:creationId xmlns:a16="http://schemas.microsoft.com/office/drawing/2014/main" id="{FED65271-25F3-4728-9F20-EE10132F9A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4769" y="2198914"/>
            <a:ext cx="6574973" cy="3670180"/>
          </a:xfrm>
        </p:spPr>
        <p:txBody>
          <a:bodyPr>
            <a:normAutofit/>
          </a:bodyPr>
          <a:lstStyle/>
          <a:p>
            <a:r>
              <a:rPr lang="fr-BE" dirty="0"/>
              <a:t>Ingénieur civil en Informatique et Gestion</a:t>
            </a:r>
          </a:p>
          <a:p>
            <a:r>
              <a:rPr lang="fr-BE" dirty="0"/>
              <a:t>Consultant développement logiciel</a:t>
            </a:r>
          </a:p>
          <a:p>
            <a:r>
              <a:rPr lang="fr-BE" dirty="0"/>
              <a:t>Startup : </a:t>
            </a:r>
            <a:r>
              <a:rPr lang="fr-BE" dirty="0" err="1"/>
              <a:t>Take-Eat-Easy</a:t>
            </a:r>
            <a:endParaRPr lang="fr-BE" dirty="0"/>
          </a:p>
          <a:p>
            <a:r>
              <a:rPr lang="fr-BE" dirty="0"/>
              <a:t>Chercheur Télécoms UMONS</a:t>
            </a:r>
          </a:p>
          <a:p>
            <a:r>
              <a:rPr lang="fr-BE" dirty="0"/>
              <a:t>Chargé de projet </a:t>
            </a:r>
            <a:r>
              <a:rPr lang="fr-BE" dirty="0" err="1"/>
              <a:t>FabLab</a:t>
            </a:r>
            <a:r>
              <a:rPr lang="fr-BE" dirty="0"/>
              <a:t> Mons</a:t>
            </a:r>
          </a:p>
          <a:p>
            <a:r>
              <a:rPr lang="fr-BE" dirty="0"/>
              <a:t>Indépendant complémentaire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5FBCAC9-BD8B-4F3B-AD74-EF37D4211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556C5A8-AD7E-4CE7-87BE-9EA3B5E17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1108517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C33BF9DD-8A45-4EEE-B231-0A14D322E5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B00FE859-27E2-4C7A-B8AD-EFF76BE546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4771" y="634946"/>
            <a:ext cx="6574972" cy="1450757"/>
          </a:xfrm>
        </p:spPr>
        <p:txBody>
          <a:bodyPr>
            <a:normAutofit/>
          </a:bodyPr>
          <a:lstStyle/>
          <a:p>
            <a:r>
              <a:rPr lang="fr-BE"/>
              <a:t>François Roland</a:t>
            </a:r>
            <a:endParaRPr lang="fr-BE" dirty="0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020DCC9-F851-4562-BB20-1AB3C51BF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74770" y="2086188"/>
            <a:ext cx="608976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D5FBCAC9-BD8B-4F3B-AD74-EF37D4211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9556C5A8-AD7E-4CE7-87BE-9EA3B5E17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33" name="Espace réservé du contenu 7">
            <a:extLst>
              <a:ext uri="{FF2B5EF4-FFF2-40B4-BE49-F238E27FC236}">
                <a16:creationId xmlns:a16="http://schemas.microsoft.com/office/drawing/2014/main" id="{0537CC3B-5E90-4930-B597-7F948867256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38318339"/>
              </p:ext>
            </p:extLst>
          </p:nvPr>
        </p:nvGraphicFramePr>
        <p:xfrm>
          <a:off x="4974769" y="2198914"/>
          <a:ext cx="6574973" cy="36701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Image 2">
            <a:extLst>
              <a:ext uri="{FF2B5EF4-FFF2-40B4-BE49-F238E27FC236}">
                <a16:creationId xmlns:a16="http://schemas.microsoft.com/office/drawing/2014/main" id="{684ED530-FA4D-490F-A23D-A71A052F60C6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1940888" y="634946"/>
            <a:ext cx="1906418" cy="5314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7906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9">
            <a:extLst>
              <a:ext uri="{FF2B5EF4-FFF2-40B4-BE49-F238E27FC236}">
                <a16:creationId xmlns:a16="http://schemas.microsoft.com/office/drawing/2014/main" id="{311973C2-EB8B-452A-A698-4A252FD3AE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Rectangle 11">
            <a:extLst>
              <a:ext uri="{FF2B5EF4-FFF2-40B4-BE49-F238E27FC236}">
                <a16:creationId xmlns:a16="http://schemas.microsoft.com/office/drawing/2014/main" id="{10162E77-11AD-44A7-84EC-40C59EEFBD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C5A3FB1-BB59-47BC-9D11-2AB887EAEA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1601" y="634946"/>
            <a:ext cx="6368142" cy="1450757"/>
          </a:xfrm>
        </p:spPr>
        <p:txBody>
          <a:bodyPr>
            <a:normAutofit/>
          </a:bodyPr>
          <a:lstStyle/>
          <a:p>
            <a:r>
              <a:rPr lang="fr-BE"/>
              <a:t>Me contacter</a:t>
            </a:r>
            <a:endParaRPr lang="fr-BE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4BD6015-00DA-415C-A1C5-4AE043D9AC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062" r="30717" b="1"/>
          <a:stretch/>
        </p:blipFill>
        <p:spPr>
          <a:xfrm>
            <a:off x="20" y="-12128"/>
            <a:ext cx="4654276" cy="6870127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AB158E9-1B40-4CD6-95F0-95CA11DF7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87617" y="2085703"/>
            <a:ext cx="6170686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7A19142-CF19-412A-875B-9E0E1902E0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1601" y="2198914"/>
            <a:ext cx="6368142" cy="3670180"/>
          </a:xfrm>
        </p:spPr>
        <p:txBody>
          <a:bodyPr>
            <a:normAutofit/>
          </a:bodyPr>
          <a:lstStyle/>
          <a:p>
            <a:r>
              <a:rPr lang="fr-BE" dirty="0">
                <a:hlinkClick r:id="rId3"/>
              </a:rPr>
              <a:t>froland@froland.be</a:t>
            </a:r>
            <a:r>
              <a:rPr lang="fr-BE" dirty="0"/>
              <a:t> </a:t>
            </a:r>
          </a:p>
          <a:p>
            <a:r>
              <a:rPr lang="fr-BE" dirty="0"/>
              <a:t>+32 498 612561 (urgences, retards)</a:t>
            </a:r>
          </a:p>
        </p:txBody>
      </p:sp>
    </p:spTree>
    <p:extLst>
      <p:ext uri="{BB962C8B-B14F-4D97-AF65-F5344CB8AC3E}">
        <p14:creationId xmlns:p14="http://schemas.microsoft.com/office/powerpoint/2010/main" val="40771368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90D0034-F768-41E7-85D4-F38C4DE857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87502DB-973E-4828-BB5B-50266D5AE3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078" y="516835"/>
            <a:ext cx="3100136" cy="2103875"/>
          </a:xfrm>
        </p:spPr>
        <p:txBody>
          <a:bodyPr>
            <a:normAutofit/>
          </a:bodyPr>
          <a:lstStyle/>
          <a:p>
            <a:r>
              <a:rPr lang="fr-BE" sz="3600"/>
              <a:t>Et vous ?</a:t>
            </a:r>
            <a:endParaRPr lang="fr-BE" sz="3600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A0A5CF6-407C-4691-8122-49DF69D00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90927" y="2633962"/>
            <a:ext cx="274320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1F63F51-AD51-4D55-B8F9-EEB63A1A7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371" y="2736574"/>
            <a:ext cx="3084844" cy="3366047"/>
          </a:xfrm>
        </p:spPr>
        <p:txBody>
          <a:bodyPr>
            <a:normAutofit/>
          </a:bodyPr>
          <a:lstStyle/>
          <a:p>
            <a:r>
              <a:rPr lang="fr-BE" sz="1500" dirty="0"/>
              <a:t>Prénom</a:t>
            </a:r>
          </a:p>
          <a:p>
            <a:r>
              <a:rPr lang="fr-BE" sz="1500" dirty="0"/>
              <a:t>Attentes</a:t>
            </a:r>
          </a:p>
          <a:p>
            <a:r>
              <a:rPr lang="fr-BE" sz="1500" dirty="0"/>
              <a:t>Compétences IoT</a:t>
            </a:r>
          </a:p>
          <a:p>
            <a:pPr lvl="1"/>
            <a:r>
              <a:rPr lang="fr-BE" sz="1300" dirty="0"/>
              <a:t>Programmation</a:t>
            </a:r>
          </a:p>
          <a:p>
            <a:pPr lvl="1"/>
            <a:r>
              <a:rPr lang="fr-BE" sz="1300" dirty="0"/>
              <a:t>Électronique</a:t>
            </a:r>
          </a:p>
          <a:p>
            <a:pPr lvl="1"/>
            <a:r>
              <a:rPr lang="fr-BE" sz="1300" dirty="0"/>
              <a:t>Mécanique</a:t>
            </a:r>
          </a:p>
          <a:p>
            <a:r>
              <a:rPr lang="fr-BE" sz="1500" dirty="0"/>
              <a:t>Projets IoT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CD69F60-AD98-43B9-B8C2-DB58D0FC44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207" r="8843" b="-1"/>
          <a:stretch/>
        </p:blipFill>
        <p:spPr>
          <a:xfrm>
            <a:off x="4075043" y="10"/>
            <a:ext cx="8111272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4601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A77AAC5-4A03-4430-807D-47DFE0DE9F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fr-BE" dirty="0"/>
              <a:t>Qu’est-ce que l’Internet des Objets 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7CCE4BA-68ED-4C57-A29D-057D5C1A18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1845734"/>
            <a:ext cx="6454987" cy="4023360"/>
          </a:xfrm>
        </p:spPr>
        <p:txBody>
          <a:bodyPr>
            <a:normAutofit/>
          </a:bodyPr>
          <a:lstStyle/>
          <a:p>
            <a:r>
              <a:rPr lang="fr-BE" dirty="0"/>
              <a:t>L'</a:t>
            </a:r>
            <a:r>
              <a:rPr lang="fr-BE" b="1" dirty="0"/>
              <a:t>Internet des objets</a:t>
            </a:r>
            <a:r>
              <a:rPr lang="fr-BE" dirty="0"/>
              <a:t>, ou </a:t>
            </a:r>
            <a:r>
              <a:rPr lang="fr-BE" b="1" dirty="0" err="1"/>
              <a:t>IdO</a:t>
            </a:r>
            <a:r>
              <a:rPr lang="fr-BE" dirty="0"/>
              <a:t> (en anglais </a:t>
            </a:r>
            <a:r>
              <a:rPr lang="fr-BE" i="1" dirty="0"/>
              <a:t>Internet of </a:t>
            </a:r>
            <a:r>
              <a:rPr lang="fr-BE" i="1" dirty="0" err="1"/>
              <a:t>Things</a:t>
            </a:r>
            <a:r>
              <a:rPr lang="fr-BE" dirty="0"/>
              <a:t>, ou </a:t>
            </a:r>
            <a:r>
              <a:rPr lang="fr-BE" i="1" dirty="0"/>
              <a:t>IoT</a:t>
            </a:r>
            <a:r>
              <a:rPr lang="fr-BE" dirty="0"/>
              <a:t>), est l'extension d'Internet à des choses et à des lieux du monde physique.</a:t>
            </a:r>
          </a:p>
          <a:p>
            <a:r>
              <a:rPr lang="fr-BE" dirty="0"/>
              <a:t>Alors qu'Internet ne se prolonge habituellement pas au-delà du monde électronique, l'Internet des objets connectés représente les échanges d'informations et de données provenant de dispositifs du monde réel avec le réseau Internet.</a:t>
            </a:r>
          </a:p>
          <a:p>
            <a:endParaRPr lang="fr-BE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BA376D0A-E65C-4DE3-9A46-14D5DDF325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260" r="17449"/>
          <a:stretch/>
        </p:blipFill>
        <p:spPr>
          <a:xfrm>
            <a:off x="8020570" y="1916318"/>
            <a:ext cx="3135109" cy="3471012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9A94B1D7-C757-45E5-9054-76B5DEFFEAFC}"/>
              </a:ext>
            </a:extLst>
          </p:cNvPr>
          <p:cNvSpPr txBox="1"/>
          <p:nvPr/>
        </p:nvSpPr>
        <p:spPr>
          <a:xfrm>
            <a:off x="3029716" y="5792802"/>
            <a:ext cx="4990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>
                <a:hlinkClick r:id="rId3"/>
              </a:rPr>
              <a:t>https://fr.wikipedia.org/wiki/Internet_des_objets</a:t>
            </a:r>
            <a:r>
              <a:rPr lang="fr-B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7008071"/>
      </p:ext>
    </p:extLst>
  </p:cSld>
  <p:clrMapOvr>
    <a:masterClrMapping/>
  </p:clrMapOvr>
</p:sld>
</file>

<file path=ppt/theme/theme1.xml><?xml version="1.0" encoding="utf-8"?>
<a:theme xmlns:a="http://schemas.openxmlformats.org/drawingml/2006/main" name="Rétrospective">
  <a:themeElements>
    <a:clrScheme name="Rétrospective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étrospectiv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étrospective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webextensions/_rels/taskpanes.xml.rels><?xml version="1.0" encoding="UTF-8" standalone="yes"?>
<Relationships xmlns="http://schemas.openxmlformats.org/package/2006/relationships"><Relationship Id="rId3" Type="http://schemas.microsoft.com/office/2011/relationships/webextension" Target="webextension3.xml"/><Relationship Id="rId2" Type="http://schemas.microsoft.com/office/2011/relationships/webextension" Target="webextension2.xml"/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700" row="9">
    <wetp:webextensionref xmlns:r="http://schemas.openxmlformats.org/officeDocument/2006/relationships" r:id="rId1"/>
  </wetp:taskpane>
  <wetp:taskpane dockstate="right" visibility="0" width="700" row="7">
    <wetp:webextensionref xmlns:r="http://schemas.openxmlformats.org/officeDocument/2006/relationships" r:id="rId2"/>
  </wetp:taskpane>
  <wetp:taskpane dockstate="right" visibility="0" width="700" row="8">
    <wetp:webextensionref xmlns:r="http://schemas.openxmlformats.org/officeDocument/2006/relationships" r:id="rId3"/>
  </wetp:taskpane>
</wetp:taskpanes>
</file>

<file path=ppt/webextensions/webextension1.xml><?xml version="1.0" encoding="utf-8"?>
<we:webextension xmlns:we="http://schemas.microsoft.com/office/webextensions/webextension/2010/11" id="{153AFFBA-FCCE-4490-8B36-32F9D06E577F}">
  <we:reference id="wa104178141" version="3.10.0.152" store="fr-FR" storeType="OMEX"/>
  <we:alternateReferences>
    <we:reference id="wa104178141" version="3.10.0.152" store="WA104178141" storeType="OMEX"/>
  </we:alternateReferences>
  <we:properties/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A56552A2-C009-4BCD-BB28-5B289F41C093}">
  <we:reference id="wa104379997" version="2.0.0.0" store="fr-FR" storeType="OMEX"/>
  <we:alternateReferences>
    <we:reference id="wa104379997" version="2.0.0.0" store="WA104379997" storeType="OMEX"/>
  </we:alternateReferences>
  <we:properties/>
  <we:bindings/>
  <we:snapshot xmlns:r="http://schemas.openxmlformats.org/officeDocument/2006/relationships"/>
</we:webextension>
</file>

<file path=ppt/webextensions/webextension3.xml><?xml version="1.0" encoding="utf-8"?>
<we:webextension xmlns:we="http://schemas.microsoft.com/office/webextensions/webextension/2010/11" id="{5DA8DE02-B6EB-4F60-AA09-055262A48617}">
  <we:reference id="wa104380907" version="1.0.0.0" store="fr-FR" storeType="OMEX"/>
  <we:alternateReferences>
    <we:reference id="wa104380907" version="1.0.0.0" store="WA104380907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308</TotalTime>
  <Words>757</Words>
  <Application>Microsoft Office PowerPoint</Application>
  <PresentationFormat>Grand écran</PresentationFormat>
  <Paragraphs>181</Paragraphs>
  <Slides>36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36</vt:i4>
      </vt:variant>
    </vt:vector>
  </HeadingPairs>
  <TitlesOfParts>
    <vt:vector size="40" baseType="lpstr">
      <vt:lpstr>Calibri</vt:lpstr>
      <vt:lpstr>Calibri Light</vt:lpstr>
      <vt:lpstr>Consolas</vt:lpstr>
      <vt:lpstr>Rétrospective</vt:lpstr>
      <vt:lpstr>Objets connectés</vt:lpstr>
      <vt:lpstr>Partage d’informations </vt:lpstr>
      <vt:lpstr>Présentation PowerPoint</vt:lpstr>
      <vt:lpstr>Règles de conduite</vt:lpstr>
      <vt:lpstr>François Roland</vt:lpstr>
      <vt:lpstr>François Roland</vt:lpstr>
      <vt:lpstr>Me contacter</vt:lpstr>
      <vt:lpstr>Et vous ?</vt:lpstr>
      <vt:lpstr>Qu’est-ce que l’Internet des Objets ?</vt:lpstr>
      <vt:lpstr>Qu’est-ce qu’un objet connecté ?</vt:lpstr>
      <vt:lpstr>Histoire de l’IoT</vt:lpstr>
      <vt:lpstr>Histoire de l’IoT</vt:lpstr>
      <vt:lpstr>Histoire de l’IoT</vt:lpstr>
      <vt:lpstr>Programmation Arduino</vt:lpstr>
      <vt:lpstr>Programmation C pour Arduino</vt:lpstr>
      <vt:lpstr>Variable</vt:lpstr>
      <vt:lpstr>Fonctions</vt:lpstr>
      <vt:lpstr>Fonctions</vt:lpstr>
      <vt:lpstr>Condition</vt:lpstr>
      <vt:lpstr>Boucle for</vt:lpstr>
      <vt:lpstr>Boucle while</vt:lpstr>
      <vt:lpstr>Découvrons les kits</vt:lpstr>
      <vt:lpstr>Passons à la pratique</vt:lpstr>
      <vt:lpstr>Communication sans fil</vt:lpstr>
      <vt:lpstr>nRF24L01</vt:lpstr>
      <vt:lpstr>Communication WiFi</vt:lpstr>
      <vt:lpstr>WiFi</vt:lpstr>
      <vt:lpstr>Internet Protocol (IP)</vt:lpstr>
      <vt:lpstr>Internet Protocol (IP)</vt:lpstr>
      <vt:lpstr>Arduino Yún</vt:lpstr>
      <vt:lpstr>Outils spécifiques IoT</vt:lpstr>
      <vt:lpstr>MQTT</vt:lpstr>
      <vt:lpstr>Node-RED</vt:lpstr>
      <vt:lpstr>Conclusion</vt:lpstr>
      <vt:lpstr>Ce que nous avons vu</vt:lpstr>
      <vt:lpstr>Ce que nous n’avons pas abordé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Objets connectés</dc:title>
  <dc:creator>François Roland</dc:creator>
  <cp:lastModifiedBy>François Roland</cp:lastModifiedBy>
  <cp:revision>9</cp:revision>
  <dcterms:created xsi:type="dcterms:W3CDTF">2018-10-17T20:42:46Z</dcterms:created>
  <dcterms:modified xsi:type="dcterms:W3CDTF">2018-11-18T20:52:15Z</dcterms:modified>
</cp:coreProperties>
</file>